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4.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5.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47"/>
  </p:notesMasterIdLst>
  <p:sldIdLst>
    <p:sldId id="257" r:id="rId2"/>
    <p:sldId id="315" r:id="rId3"/>
    <p:sldId id="259" r:id="rId4"/>
    <p:sldId id="316" r:id="rId5"/>
    <p:sldId id="264" r:id="rId6"/>
    <p:sldId id="267" r:id="rId7"/>
    <p:sldId id="269" r:id="rId8"/>
    <p:sldId id="322" r:id="rId9"/>
    <p:sldId id="270" r:id="rId10"/>
    <p:sldId id="272" r:id="rId11"/>
    <p:sldId id="261" r:id="rId12"/>
    <p:sldId id="260" r:id="rId13"/>
    <p:sldId id="273" r:id="rId14"/>
    <p:sldId id="274" r:id="rId15"/>
    <p:sldId id="262" r:id="rId16"/>
    <p:sldId id="319" r:id="rId17"/>
    <p:sldId id="346" r:id="rId18"/>
    <p:sldId id="336" r:id="rId19"/>
    <p:sldId id="279" r:id="rId20"/>
    <p:sldId id="343" r:id="rId21"/>
    <p:sldId id="345" r:id="rId22"/>
    <p:sldId id="285" r:id="rId23"/>
    <p:sldId id="287" r:id="rId24"/>
    <p:sldId id="288" r:id="rId25"/>
    <p:sldId id="290" r:id="rId26"/>
    <p:sldId id="347" r:id="rId27"/>
    <p:sldId id="293" r:id="rId28"/>
    <p:sldId id="340" r:id="rId29"/>
    <p:sldId id="328" r:id="rId30"/>
    <p:sldId id="329" r:id="rId31"/>
    <p:sldId id="333" r:id="rId32"/>
    <p:sldId id="334" r:id="rId33"/>
    <p:sldId id="348" r:id="rId34"/>
    <p:sldId id="342" r:id="rId35"/>
    <p:sldId id="299" r:id="rId36"/>
    <p:sldId id="305" r:id="rId37"/>
    <p:sldId id="301" r:id="rId38"/>
    <p:sldId id="338" r:id="rId39"/>
    <p:sldId id="341" r:id="rId40"/>
    <p:sldId id="349" r:id="rId41"/>
    <p:sldId id="350" r:id="rId42"/>
    <p:sldId id="344" r:id="rId43"/>
    <p:sldId id="289" r:id="rId44"/>
    <p:sldId id="303" r:id="rId45"/>
    <p:sldId id="33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ce Eaton" initials="BE" lastIdx="1" clrIdx="0"/>
  <p:cmAuthor id="7" name="Shelly Howe Coenen" initials="SHC [5]" lastIdx="1" clrIdx="7">
    <p:extLst/>
  </p:cmAuthor>
  <p:cmAuthor id="1" name="Shelly Coenen" initials="SC" lastIdx="34" clrIdx="1"/>
  <p:cmAuthor id="8" name="Shelly Howe Coenen" initials="SHC [6]" lastIdx="1" clrIdx="8">
    <p:extLst/>
  </p:cmAuthor>
  <p:cmAuthor id="2" name="Shelly Howe Coenen" initials="SHC" lastIdx="3" clrIdx="2">
    <p:extLst/>
  </p:cmAuthor>
  <p:cmAuthor id="9" name="Shelly Howe Coenen" initials="SHC [7]" lastIdx="1" clrIdx="9">
    <p:extLst/>
  </p:cmAuthor>
  <p:cmAuthor id="3" name="Shelly Howe Coenen" initials="SHC [2]" lastIdx="1" clrIdx="3">
    <p:extLst/>
  </p:cmAuthor>
  <p:cmAuthor id="10" name="Shelly Howe Coenen" initials="SHC [8]" lastIdx="1" clrIdx="10">
    <p:extLst/>
  </p:cmAuthor>
  <p:cmAuthor id="4" name="Shelly Howe Coenen" initials="SHC [3]" lastIdx="1" clrIdx="4">
    <p:extLst/>
  </p:cmAuthor>
  <p:cmAuthor id="11" name="Shelly Howe Coenen" initials="SHC [9]" lastIdx="1" clrIdx="11">
    <p:extLst/>
  </p:cmAuthor>
  <p:cmAuthor id="5" name="Shelly Howe Coenen" initials="SHC [4]" lastIdx="1" clrIdx="5">
    <p:extLst/>
  </p:cmAuthor>
  <p:cmAuthor id="6" name="Shelly Howe Coenen" initials="SHC [4] [2]"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autoAdjust="0"/>
    <p:restoredTop sz="89481" autoAdjust="0"/>
  </p:normalViewPr>
  <p:slideViewPr>
    <p:cSldViewPr snapToGrid="0" snapToObjects="1">
      <p:cViewPr>
        <p:scale>
          <a:sx n="112" d="100"/>
          <a:sy n="112" d="100"/>
        </p:scale>
        <p:origin x="648" y="192"/>
      </p:cViewPr>
      <p:guideLst>
        <p:guide orient="horz" pos="2160"/>
        <p:guide pos="2880"/>
      </p:guideLst>
    </p:cSldViewPr>
  </p:slideViewPr>
  <p:outlineViewPr>
    <p:cViewPr>
      <p:scale>
        <a:sx n="33" d="100"/>
        <a:sy n="33" d="100"/>
      </p:scale>
      <p:origin x="0" y="-80264"/>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17-04-05T19:00:46.104" idx="1">
    <p:pos x="10" y="10"/>
    <p:text>Photo credit needed</p:text>
    <p:extLst mod="1">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1" dt="2017-04-05T20:24:12.341" idx="1">
    <p:pos x="10" y="10"/>
    <p:text>Teresa, can you format better for maximum effect of this equation?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3-17T14:45:35.407" idx="32">
    <p:pos x="10" y="10"/>
    <p:text>Need to find images and obtain releases and/or block out identities </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7-04-06T13:07:18.080" idx="2">
    <p:pos x="10" y="24"/>
    <p:text>Will need to get permission to use these images.</p:text>
    <p:extLst mod="1">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3-17T14:44:35.764" idx="30">
    <p:pos x="10" y="10"/>
    <p:text>Utilizing top investor info (mission statements, etc.) may want this slide to tie more closely to what our target market stands for and reinforce that's exactly what sparkoff brings. Also could delete these slides as they are very promotional. Thoughts?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B63A4-CDED-DB42-AB49-664C4058FE20}" type="datetimeFigureOut">
              <a:rPr lang="en-US" smtClean="0"/>
              <a:t>4/25/17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B3606-8017-A74F-A4C9-6E904C82FAD0}" type="slidenum">
              <a:rPr lang="en-US" smtClean="0"/>
              <a:t>‹#›</a:t>
            </a:fld>
            <a:endParaRPr lang="en-US" dirty="0"/>
          </a:p>
        </p:txBody>
      </p:sp>
    </p:spTree>
    <p:extLst>
      <p:ext uri="{BB962C8B-B14F-4D97-AF65-F5344CB8AC3E}">
        <p14:creationId xmlns:p14="http://schemas.microsoft.com/office/powerpoint/2010/main" val="172567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B3606-8017-A74F-A4C9-6E904C82FAD0}" type="slidenum">
              <a:rPr lang="en-US" smtClean="0"/>
              <a:t>2</a:t>
            </a:fld>
            <a:endParaRPr lang="en-US" dirty="0"/>
          </a:p>
        </p:txBody>
      </p:sp>
    </p:spTree>
    <p:extLst>
      <p:ext uri="{BB962C8B-B14F-4D97-AF65-F5344CB8AC3E}">
        <p14:creationId xmlns:p14="http://schemas.microsoft.com/office/powerpoint/2010/main" val="149843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Calculation: </a:t>
            </a:r>
            <a:r>
              <a:rPr lang="en-US" dirty="0" smtClean="0"/>
              <a:t>100</a:t>
            </a:r>
            <a:r>
              <a:rPr lang="en-US" baseline="0" dirty="0" smtClean="0"/>
              <a:t> x 312.9 = 31,290,000,000 (31 billion 290 million)</a:t>
            </a:r>
            <a:endParaRPr lang="en-US" dirty="0"/>
          </a:p>
        </p:txBody>
      </p:sp>
      <p:sp>
        <p:nvSpPr>
          <p:cNvPr id="4" name="Slide Number Placeholder 3"/>
          <p:cNvSpPr>
            <a:spLocks noGrp="1"/>
          </p:cNvSpPr>
          <p:nvPr>
            <p:ph type="sldNum" sz="quarter" idx="10"/>
          </p:nvPr>
        </p:nvSpPr>
        <p:spPr/>
        <p:txBody>
          <a:bodyPr/>
          <a:lstStyle/>
          <a:p>
            <a:fld id="{CECB3606-8017-A74F-A4C9-6E904C82FAD0}" type="slidenum">
              <a:rPr lang="en-US" smtClean="0"/>
              <a:t>11</a:t>
            </a:fld>
            <a:endParaRPr lang="en-US" dirty="0"/>
          </a:p>
        </p:txBody>
      </p:sp>
    </p:spTree>
    <p:extLst>
      <p:ext uri="{BB962C8B-B14F-4D97-AF65-F5344CB8AC3E}">
        <p14:creationId xmlns:p14="http://schemas.microsoft.com/office/powerpoint/2010/main" val="194340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smtClean="0"/>
              <a:t>Surgical Fire Triangle</a:t>
            </a:r>
          </a:p>
          <a:p>
            <a:r>
              <a:rPr lang="en-US" dirty="0" smtClean="0"/>
              <a:t>Fires need three components to begin: Ignition source, fuel source and oxidizer</a:t>
            </a:r>
          </a:p>
          <a:p>
            <a:endParaRPr lang="en-US" dirty="0"/>
          </a:p>
        </p:txBody>
      </p:sp>
      <p:sp>
        <p:nvSpPr>
          <p:cNvPr id="4" name="Slide Number Placeholder 3"/>
          <p:cNvSpPr>
            <a:spLocks noGrp="1"/>
          </p:cNvSpPr>
          <p:nvPr>
            <p:ph type="sldNum" sz="quarter" idx="10"/>
          </p:nvPr>
        </p:nvSpPr>
        <p:spPr/>
        <p:txBody>
          <a:bodyPr/>
          <a:lstStyle/>
          <a:p>
            <a:fld id="{CECB3606-8017-A74F-A4C9-6E904C82FAD0}" type="slidenum">
              <a:rPr lang="en-US" smtClean="0"/>
              <a:t>12</a:t>
            </a:fld>
            <a:endParaRPr lang="en-US" dirty="0"/>
          </a:p>
        </p:txBody>
      </p:sp>
    </p:spTree>
    <p:extLst>
      <p:ext uri="{BB962C8B-B14F-4D97-AF65-F5344CB8AC3E}">
        <p14:creationId xmlns:p14="http://schemas.microsoft.com/office/powerpoint/2010/main" val="635859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b="1"/>
            </a:pPr>
            <a:r>
              <a:rPr lang="en-US" dirty="0" smtClean="0"/>
              <a:t>MAC = Monitored Anesthesia Care, </a:t>
            </a:r>
            <a:r>
              <a:rPr lang="en-US" sz="1200" b="0" i="0" kern="1200" dirty="0" smtClean="0">
                <a:solidFill>
                  <a:schemeClr val="tx1"/>
                </a:solidFill>
                <a:effectLst/>
                <a:latin typeface="+mn-lt"/>
                <a:ea typeface="+mn-ea"/>
                <a:cs typeface="+mn-cs"/>
              </a:rPr>
              <a:t>Repeated careful evaluation of a patient's airway, breathing, blood pressure, and organ perfusion during deep sedation or general anesthesia.</a:t>
            </a:r>
            <a:r>
              <a:rPr lang="en-US" sz="1200" b="0" i="0" kern="1200" baseline="30000" dirty="0" smtClean="0">
                <a:solidFill>
                  <a:schemeClr val="tx1"/>
                </a:solidFill>
                <a:effectLst/>
                <a:latin typeface="+mn-lt"/>
                <a:ea typeface="+mn-ea"/>
                <a:cs typeface="+mn-cs"/>
              </a:rPr>
              <a:t>32</a:t>
            </a:r>
          </a:p>
          <a:p>
            <a:pPr marL="0" marR="0" indent="0" algn="l" defTabSz="457200" rtl="0" eaLnBrk="1" fontAlgn="auto" latinLnBrk="0" hangingPunct="1">
              <a:lnSpc>
                <a:spcPct val="100000"/>
              </a:lnSpc>
              <a:spcBef>
                <a:spcPts val="0"/>
              </a:spcBef>
              <a:spcAft>
                <a:spcPts val="0"/>
              </a:spcAft>
              <a:buClrTx/>
              <a:buSzTx/>
              <a:buFontTx/>
              <a:buNone/>
              <a:tabLst/>
              <a:defRPr b="1"/>
            </a:pPr>
            <a:endParaRPr lang="en-US" dirty="0" smtClean="0"/>
          </a:p>
          <a:p>
            <a:pPr>
              <a:defRPr b="1"/>
            </a:pPr>
            <a:r>
              <a:rPr lang="en-US" dirty="0" smtClean="0"/>
              <a:t>Hydrocarbons = </a:t>
            </a:r>
            <a:r>
              <a:rPr lang="en-US" sz="1200" b="0" i="0" kern="1200" dirty="0" smtClean="0">
                <a:solidFill>
                  <a:schemeClr val="tx1"/>
                </a:solidFill>
                <a:effectLst/>
                <a:latin typeface="+mn-lt"/>
                <a:ea typeface="+mn-ea"/>
                <a:cs typeface="+mn-cs"/>
              </a:rPr>
              <a:t>an organic compound (as acetylene or butane) containing only carbon and </a:t>
            </a:r>
            <a:r>
              <a:rPr lang="en-US" sz="1200" b="0" i="0" u="none" strike="noStrike" kern="1200" dirty="0" smtClean="0">
                <a:solidFill>
                  <a:schemeClr val="tx1"/>
                </a:solidFill>
                <a:effectLst/>
                <a:latin typeface="+mn-lt"/>
                <a:ea typeface="+mn-ea"/>
                <a:cs typeface="+mn-cs"/>
              </a:rPr>
              <a:t>hydrogen</a:t>
            </a:r>
            <a:r>
              <a:rPr lang="en-US" sz="1200" b="0" i="0" u="none" strike="noStrike" kern="1200" baseline="0" dirty="0" smtClean="0">
                <a:solidFill>
                  <a:schemeClr val="tx1"/>
                </a:solidFill>
                <a:effectLst/>
                <a:latin typeface="+mn-lt"/>
                <a:ea typeface="+mn-ea"/>
                <a:cs typeface="+mn-cs"/>
              </a:rPr>
              <a:t>, highly flammable</a:t>
            </a:r>
            <a:r>
              <a:rPr lang="en-US" sz="1200" b="0" i="0" u="none" strike="noStrike" kern="1200" baseline="30000" dirty="0" smtClean="0">
                <a:solidFill>
                  <a:schemeClr val="tx1"/>
                </a:solidFill>
                <a:effectLst/>
                <a:latin typeface="+mn-lt"/>
                <a:ea typeface="+mn-ea"/>
                <a:cs typeface="+mn-cs"/>
              </a:rPr>
              <a:t>33</a:t>
            </a:r>
          </a:p>
          <a:p>
            <a:pPr>
              <a:defRPr b="1"/>
            </a:pPr>
            <a:endParaRPr lang="en-US" sz="1200" b="0" i="0" u="none" strike="noStrike" kern="1200" baseline="30000" dirty="0" smtClean="0">
              <a:solidFill>
                <a:schemeClr val="tx1"/>
              </a:solidFill>
              <a:effectLst/>
              <a:latin typeface="+mn-lt"/>
              <a:ea typeface="+mn-ea"/>
              <a:cs typeface="+mn-cs"/>
            </a:endParaRPr>
          </a:p>
          <a:p>
            <a:pPr>
              <a:defRPr b="1"/>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ESU = Electrosurgical Unit, </a:t>
            </a:r>
            <a:r>
              <a:rPr lang="en-US" dirty="0" smtClean="0"/>
              <a:t>referring to ESU, cautery, laser, etc. using electricity to causer thermal tissue destruction for dehydration, coagulation or vaporization. Electrosurgical units also referred to as diathermy, energy based devices and different than cautery (passive heat transfer). May want to explain.</a:t>
            </a:r>
            <a:r>
              <a:rPr lang="en-US" baseline="30000" dirty="0" smtClean="0"/>
              <a:t>9</a:t>
            </a:r>
            <a:r>
              <a:rPr lang="en-US" dirty="0" smtClean="0"/>
              <a:t> </a:t>
            </a:r>
          </a:p>
          <a:p>
            <a:endParaRPr lang="en-US" dirty="0" smtClean="0"/>
          </a:p>
          <a:p>
            <a:endParaRPr lang="en-US" dirty="0" smtClean="0"/>
          </a:p>
          <a:p>
            <a:pPr>
              <a:defRPr b="1"/>
            </a:pPr>
            <a:r>
              <a:rPr lang="en-US" dirty="0" smtClean="0"/>
              <a:t>*Often electrosurgical devices, including electrocautery, are used interchangeably. Although distinct, every effort is made in the presentation to distinguish electrocautery devices from high-frequency electrosurgery, wherever, distinct mention has been made to electrocautery. Despite this, both have been noted in recent literature to be ignition sources in 90% of OR fires.</a:t>
            </a:r>
          </a:p>
          <a:p>
            <a:pPr>
              <a:defRPr b="1"/>
            </a:pPr>
            <a:endParaRPr lang="en-US" dirty="0" smtClean="0"/>
          </a:p>
          <a:p>
            <a:pPr>
              <a:defRPr b="1"/>
            </a:pPr>
            <a:endParaRPr lang="en-US" dirty="0" smtClean="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prstGeom prst="rect">
            <a:avLst/>
          </a:prstGeom>
        </p:spPr>
        <p:txBody>
          <a:bodyPr/>
          <a:lstStyle/>
          <a:p>
            <a:endParaRPr/>
          </a:p>
        </p:txBody>
      </p:sp>
      <p:sp>
        <p:nvSpPr>
          <p:cNvPr id="73" name="Shape 73"/>
          <p:cNvSpPr>
            <a:spLocks noGrp="1"/>
          </p:cNvSpPr>
          <p:nvPr>
            <p:ph type="body" sz="quarter" idx="1"/>
          </p:nvPr>
        </p:nvSpPr>
        <p:spPr>
          <a:prstGeom prst="rect">
            <a:avLst/>
          </a:prstGeom>
        </p:spPr>
        <p:txBody>
          <a:bodyPr/>
          <a:lstStyle/>
          <a:p>
            <a:r>
              <a:rPr lang="en-US" b="1" dirty="0" smtClean="0"/>
              <a:t>Combustion = </a:t>
            </a:r>
            <a:r>
              <a:rPr lang="en-US" dirty="0" smtClean="0"/>
              <a:t>rapid chemical combination of substance</a:t>
            </a:r>
            <a:r>
              <a:rPr lang="en-US" baseline="0" dirty="0" smtClean="0"/>
              <a:t> with oxygen, involving heat and light, process of burning something</a:t>
            </a:r>
            <a:r>
              <a:rPr lang="en-US" baseline="30000" dirty="0" smtClean="0"/>
              <a:t>36</a:t>
            </a:r>
          </a:p>
          <a:p>
            <a:endParaRPr lang="en-US" baseline="0" dirty="0" smtClean="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r>
              <a:rPr lang="en-US" b="1" dirty="0" smtClean="0"/>
              <a:t>CDC = Centers for Disease Control</a:t>
            </a:r>
          </a:p>
          <a:p>
            <a:endParaRPr lang="en-US" dirty="0" smtClean="0"/>
          </a:p>
          <a:p>
            <a:pPr>
              <a:defRPr b="1"/>
            </a:pPr>
            <a:r>
              <a:rPr lang="en-US" dirty="0" smtClean="0"/>
              <a:t>Recommended dry times (3 minutes to hairless skin, 1 hour to hairy skin)</a:t>
            </a:r>
            <a:r>
              <a:rPr lang="en-US" baseline="30000" dirty="0" smtClean="0"/>
              <a:t>10</a:t>
            </a:r>
            <a:r>
              <a:rPr lang="en-US" dirty="0" smtClean="0"/>
              <a:t> </a:t>
            </a:r>
            <a:r>
              <a:rPr lang="en-US" dirty="0" smtClean="0">
                <a:solidFill>
                  <a:srgbClr val="0000FF"/>
                </a:solidFill>
              </a:rPr>
              <a:t>which is impossible in OR</a:t>
            </a:r>
          </a:p>
          <a:p>
            <a:pPr>
              <a:defRPr b="1"/>
            </a:pPr>
            <a:endParaRPr lang="en-US" dirty="0" smtClean="0">
              <a:solidFill>
                <a:srgbClr val="0000FF"/>
              </a:solidFill>
            </a:endParaRPr>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r>
              <a:rPr lang="en-US" b="1" dirty="0" smtClean="0"/>
              <a:t>Hydrocarbon =</a:t>
            </a:r>
            <a:r>
              <a:rPr lang="en-US" b="1" baseline="0" dirty="0" smtClean="0"/>
              <a:t> </a:t>
            </a:r>
            <a:r>
              <a:rPr lang="en-US" baseline="0" dirty="0" smtClean="0"/>
              <a:t>a substance that contains only carbon and hydrogen</a:t>
            </a:r>
            <a:r>
              <a:rPr lang="en-US" baseline="30000" dirty="0" smtClean="0"/>
              <a:t>33</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Source:</a:t>
            </a:r>
            <a:r>
              <a:rPr lang="en-US" sz="1200" b="0" i="0" kern="1200" dirty="0" smtClean="0">
                <a:solidFill>
                  <a:schemeClr val="tx1"/>
                </a:solidFill>
                <a:effectLst/>
                <a:latin typeface="+mn-lt"/>
                <a:ea typeface="+mn-ea"/>
                <a:cs typeface="+mn-cs"/>
              </a:rPr>
              <a:t> National Reporting and Learning Service (NRLS) database at the National Patient Safety Agency</a:t>
            </a:r>
            <a:r>
              <a:rPr lang="en-US" sz="1200" b="0" i="0" kern="1200" baseline="0" dirty="0" smtClean="0">
                <a:solidFill>
                  <a:schemeClr val="tx1"/>
                </a:solidFill>
                <a:effectLst/>
                <a:latin typeface="+mn-lt"/>
                <a:ea typeface="+mn-ea"/>
                <a:cs typeface="+mn-cs"/>
              </a:rPr>
              <a:t> and reported fires between </a:t>
            </a:r>
            <a:r>
              <a:rPr lang="en-US" sz="1200" b="0" i="0" kern="1200" dirty="0" smtClean="0">
                <a:solidFill>
                  <a:schemeClr val="tx1"/>
                </a:solidFill>
                <a:effectLst/>
                <a:latin typeface="+mn-lt"/>
                <a:ea typeface="+mn-ea"/>
                <a:cs typeface="+mn-cs"/>
              </a:rPr>
              <a:t>March 2004-March 2011. </a:t>
            </a:r>
          </a:p>
          <a:p>
            <a:r>
              <a:rPr lang="en-US" sz="1200" b="0" i="0" kern="1200" dirty="0" smtClean="0">
                <a:solidFill>
                  <a:schemeClr val="tx1"/>
                </a:solidFill>
                <a:effectLst/>
                <a:latin typeface="+mn-lt"/>
                <a:ea typeface="+mn-ea"/>
                <a:cs typeface="+mn-cs"/>
              </a:rPr>
              <a:t>13 reports of fires during a surgical procedure. Of these, 11 were</a:t>
            </a:r>
            <a:r>
              <a:rPr lang="en-US" sz="1200" b="0" i="0" kern="1200" baseline="0" dirty="0" smtClean="0">
                <a:solidFill>
                  <a:schemeClr val="tx1"/>
                </a:solidFill>
                <a:effectLst/>
                <a:latin typeface="+mn-lt"/>
                <a:ea typeface="+mn-ea"/>
                <a:cs typeface="+mn-cs"/>
              </a:rPr>
              <a:t> directly related to alcohol-based surgical preps.</a:t>
            </a:r>
            <a:r>
              <a:rPr lang="en-US" sz="1200" b="0" i="0" kern="1200" baseline="30000" dirty="0" smtClean="0">
                <a:solidFill>
                  <a:schemeClr val="tx1"/>
                </a:solidFill>
                <a:effectLst/>
                <a:latin typeface="+mn-lt"/>
                <a:ea typeface="+mn-ea"/>
                <a:cs typeface="+mn-cs"/>
              </a:rPr>
              <a:t>38</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Calculation: 11/13 = 85%</a:t>
            </a:r>
            <a:endParaRPr b="1" baseline="30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ESU = Electrosurgical Unit, </a:t>
            </a:r>
            <a:r>
              <a:rPr lang="en-US" dirty="0" smtClean="0"/>
              <a:t>referring to ESU, cautery, laser, etc. using electricity to causer thermal tissue destruction for dehydration, coagulation or vaporization. Electrosurgical units also referred to as diathermy, energy based devices and different than cautery (passive heat transfer).</a:t>
            </a:r>
            <a:r>
              <a:rPr lang="en-US" baseline="30000" dirty="0" smtClean="0"/>
              <a:t>9</a:t>
            </a:r>
            <a:r>
              <a:rPr lang="en-US" dirty="0" smtClean="0"/>
              <a:t> </a:t>
            </a:r>
          </a:p>
          <a:p>
            <a:endParaRPr lang="en-US" dirty="0" smtClean="0"/>
          </a:p>
          <a:p>
            <a:pPr>
              <a:defRPr b="1"/>
            </a:pPr>
            <a:r>
              <a:rPr lang="en-US" dirty="0" smtClean="0"/>
              <a:t>*Often electrosurgical devices, including electrocautery, are used interchangeably. Although distinct, every effort is made in the presentation to distinguish electrocautery devices from high-frequency electrosurgery, wherever, distinct mention has been made to electrocautery. </a:t>
            </a:r>
          </a:p>
          <a:p>
            <a:pPr>
              <a:defRPr b="1"/>
            </a:pPr>
            <a:endParaRPr lang="en-US" dirty="0" smtClean="0"/>
          </a:p>
          <a:p>
            <a:pPr>
              <a:defRPr b="1"/>
            </a:pPr>
            <a:r>
              <a:rPr lang="en-US" dirty="0" smtClean="0"/>
              <a:t>Despite this, both have been noted in recent literature to be ignition sources in 90% of OR fires.</a:t>
            </a:r>
          </a:p>
          <a:p>
            <a:pPr>
              <a:defRPr b="1"/>
            </a:pPr>
            <a:endParaRPr lang="en-US" dirty="0" smtClean="0"/>
          </a:p>
          <a:p>
            <a:pPr>
              <a:defRPr b="1"/>
            </a:pPr>
            <a:endParaRPr dirty="0"/>
          </a:p>
          <a:p>
            <a:endParaRPr dirty="0"/>
          </a:p>
        </p:txBody>
      </p:sp>
    </p:spTree>
    <p:extLst>
      <p:ext uri="{BB962C8B-B14F-4D97-AF65-F5344CB8AC3E}">
        <p14:creationId xmlns:p14="http://schemas.microsoft.com/office/powerpoint/2010/main" val="15611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CB3606-8017-A74F-A4C9-6E904C82FAD0}" type="slidenum">
              <a:rPr lang="en-US" smtClean="0"/>
              <a:t>19</a:t>
            </a:fld>
            <a:endParaRPr lang="en-US" dirty="0"/>
          </a:p>
        </p:txBody>
      </p:sp>
    </p:spTree>
    <p:extLst>
      <p:ext uri="{BB962C8B-B14F-4D97-AF65-F5344CB8AC3E}">
        <p14:creationId xmlns:p14="http://schemas.microsoft.com/office/powerpoint/2010/main" val="2126112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CB3606-8017-A74F-A4C9-6E904C82FAD0}" type="slidenum">
              <a:rPr lang="en-US" smtClean="0"/>
              <a:t>20</a:t>
            </a:fld>
            <a:endParaRPr lang="en-US" dirty="0"/>
          </a:p>
        </p:txBody>
      </p:sp>
    </p:spTree>
    <p:extLst>
      <p:ext uri="{BB962C8B-B14F-4D97-AF65-F5344CB8AC3E}">
        <p14:creationId xmlns:p14="http://schemas.microsoft.com/office/powerpoint/2010/main" val="2081791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Never events </a:t>
            </a:r>
            <a:r>
              <a:rPr lang="en-US" b="1" dirty="0" smtClean="0">
                <a:solidFill>
                  <a:srgbClr val="FF0000"/>
                </a:solidFill>
              </a:rPr>
              <a:t>= </a:t>
            </a:r>
            <a:r>
              <a:rPr lang="en-US" dirty="0" smtClean="0">
                <a:solidFill>
                  <a:srgbClr val="FF0000"/>
                </a:solidFill>
              </a:rPr>
              <a:t>Medical error events that never should happen </a:t>
            </a:r>
          </a:p>
          <a:p>
            <a:endParaRPr lang="en-US" dirty="0" smtClean="0">
              <a:solidFill>
                <a:srgbClr val="FF0000"/>
              </a:solidFill>
            </a:endParaRPr>
          </a:p>
          <a:p>
            <a:r>
              <a:rPr lang="en-US" b="1" dirty="0" smtClean="0"/>
              <a:t>Leapfrog</a:t>
            </a:r>
            <a:r>
              <a:rPr lang="en-US" dirty="0" smtClean="0"/>
              <a:t> is a 16-year old organization that advocates for Medical safety and quality</a:t>
            </a:r>
            <a:r>
              <a:rPr lang="en-US" baseline="30000" dirty="0" smtClean="0"/>
              <a:t>39</a:t>
            </a:r>
          </a:p>
          <a:p>
            <a:endParaRPr lang="en-US" dirty="0"/>
          </a:p>
        </p:txBody>
      </p:sp>
      <p:sp>
        <p:nvSpPr>
          <p:cNvPr id="4" name="Slide Number Placeholder 3"/>
          <p:cNvSpPr>
            <a:spLocks noGrp="1"/>
          </p:cNvSpPr>
          <p:nvPr>
            <p:ph type="sldNum" sz="quarter" idx="10"/>
          </p:nvPr>
        </p:nvSpPr>
        <p:spPr/>
        <p:txBody>
          <a:bodyPr/>
          <a:lstStyle/>
          <a:p>
            <a:fld id="{CECB3606-8017-A74F-A4C9-6E904C82FAD0}" type="slidenum">
              <a:rPr lang="en-US" smtClean="0"/>
              <a:t>21</a:t>
            </a:fld>
            <a:endParaRPr lang="en-US" dirty="0"/>
          </a:p>
        </p:txBody>
      </p:sp>
    </p:spTree>
    <p:extLst>
      <p:ext uri="{BB962C8B-B14F-4D97-AF65-F5344CB8AC3E}">
        <p14:creationId xmlns:p14="http://schemas.microsoft.com/office/powerpoint/2010/main" val="145404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FDA = Food and Drug</a:t>
            </a:r>
            <a:r>
              <a:rPr lang="en-US" b="1" baseline="0" dirty="0" smtClean="0"/>
              <a:t> Administration</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AORN = Association for Perioperative Nurses, </a:t>
            </a:r>
            <a:r>
              <a:rPr lang="en-US" sz="1200" b="0" i="0" kern="1200" dirty="0" smtClean="0">
                <a:solidFill>
                  <a:schemeClr val="tx1"/>
                </a:solidFill>
                <a:effectLst/>
                <a:latin typeface="+mn-lt"/>
                <a:ea typeface="+mn-ea"/>
                <a:cs typeface="+mn-cs"/>
              </a:rPr>
              <a:t>non-profit membership association representing the interests of more than 160,000 perioperative nurses by providing nursing education, standards, and clinical practice resources. AORN also defines and advances best nursing practices for surgical patients by researching and distributing scientifically based guidelines.</a:t>
            </a:r>
            <a:r>
              <a:rPr lang="en-US" sz="1200" b="0" i="0" kern="1200" baseline="30000" dirty="0" smtClean="0">
                <a:solidFill>
                  <a:schemeClr val="tx1"/>
                </a:solidFill>
                <a:effectLst/>
                <a:latin typeface="+mn-lt"/>
                <a:ea typeface="+mn-ea"/>
                <a:cs typeface="+mn-cs"/>
              </a:rPr>
              <a:t>2</a:t>
            </a:r>
            <a:endParaRPr lang="en-US" b="1" baseline="30000" dirty="0" smtClean="0"/>
          </a:p>
        </p:txBody>
      </p:sp>
    </p:spTree>
    <p:extLst>
      <p:ext uri="{BB962C8B-B14F-4D97-AF65-F5344CB8AC3E}">
        <p14:creationId xmlns:p14="http://schemas.microsoft.com/office/powerpoint/2010/main" val="188403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solidFill>
                  <a:srgbClr val="FF0000"/>
                </a:solidFill>
              </a:defRPr>
            </a:pPr>
            <a:r>
              <a:rPr lang="en-US" b="1" dirty="0" smtClean="0"/>
              <a:t>FUSE = Fundamental Use of Surgical Energy</a:t>
            </a:r>
            <a:r>
              <a:rPr lang="en-US" b="1" baseline="30000" dirty="0" smtClean="0"/>
              <a:t>5</a:t>
            </a:r>
          </a:p>
          <a:p>
            <a:pPr>
              <a:defRPr>
                <a:solidFill>
                  <a:srgbClr val="FF0000"/>
                </a:solidFill>
              </a:defRPr>
            </a:pPr>
            <a:endParaRPr lang="en-US" b="1" dirty="0" smtClean="0"/>
          </a:p>
          <a:p>
            <a:pPr>
              <a:defRPr>
                <a:solidFill>
                  <a:srgbClr val="FF0000"/>
                </a:solidFill>
              </a:defRPr>
            </a:pPr>
            <a:r>
              <a:rPr lang="en-US" b="1" dirty="0" smtClean="0"/>
              <a:t>SAGES = The Society of American Gastrointestinal and Endoscopic Surgeons</a:t>
            </a:r>
            <a:r>
              <a:rPr lang="en-US" b="1" baseline="30000" dirty="0" smtClean="0"/>
              <a:t>5</a:t>
            </a:r>
          </a:p>
          <a:p>
            <a:endParaRPr lang="en-US" dirty="0"/>
          </a:p>
        </p:txBody>
      </p:sp>
      <p:sp>
        <p:nvSpPr>
          <p:cNvPr id="4" name="Slide Number Placeholder 3"/>
          <p:cNvSpPr>
            <a:spLocks noGrp="1"/>
          </p:cNvSpPr>
          <p:nvPr>
            <p:ph type="sldNum" sz="quarter" idx="10"/>
          </p:nvPr>
        </p:nvSpPr>
        <p:spPr/>
        <p:txBody>
          <a:bodyPr/>
          <a:lstStyle/>
          <a:p>
            <a:fld id="{CECB3606-8017-A74F-A4C9-6E904C82FAD0}" type="slidenum">
              <a:rPr lang="en-US" smtClean="0"/>
              <a:t>22</a:t>
            </a:fld>
            <a:endParaRPr lang="en-US" dirty="0"/>
          </a:p>
        </p:txBody>
      </p:sp>
    </p:spTree>
    <p:extLst>
      <p:ext uri="{BB962C8B-B14F-4D97-AF65-F5344CB8AC3E}">
        <p14:creationId xmlns:p14="http://schemas.microsoft.com/office/powerpoint/2010/main" val="39056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CB3606-8017-A74F-A4C9-6E904C82FAD0}" type="slidenum">
              <a:rPr lang="en-US" smtClean="0"/>
              <a:t>23</a:t>
            </a:fld>
            <a:endParaRPr lang="en-US" dirty="0"/>
          </a:p>
        </p:txBody>
      </p:sp>
    </p:spTree>
    <p:extLst>
      <p:ext uri="{BB962C8B-B14F-4D97-AF65-F5344CB8AC3E}">
        <p14:creationId xmlns:p14="http://schemas.microsoft.com/office/powerpoint/2010/main" val="9160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prstGeom prst="rect">
            <a:avLst/>
          </a:prstGeom>
        </p:spPr>
        <p:txBody>
          <a:bodyPr/>
          <a:lstStyle/>
          <a:p>
            <a:endParaRPr/>
          </a:p>
        </p:txBody>
      </p:sp>
      <p:sp>
        <p:nvSpPr>
          <p:cNvPr id="116" name="Shape 116"/>
          <p:cNvSpPr>
            <a:spLocks noGrp="1"/>
          </p:cNvSpPr>
          <p:nvPr>
            <p:ph type="body" sz="quarter" idx="1"/>
          </p:nvPr>
        </p:nvSpPr>
        <p:spPr>
          <a:prstGeom prst="rect">
            <a:avLst/>
          </a:prstGeom>
        </p:spPr>
        <p:txBody>
          <a:bodyPr/>
          <a:lstStyle/>
          <a:p>
            <a:r>
              <a:rPr lang="en-US" sz="1600" b="1" dirty="0" smtClean="0"/>
              <a:t>OEM = Original Equipment</a:t>
            </a:r>
            <a:r>
              <a:rPr lang="en-US" sz="1600" b="1" baseline="0" dirty="0" smtClean="0"/>
              <a:t> Manufacturer, </a:t>
            </a:r>
            <a:r>
              <a:rPr lang="en-US" sz="1200" b="0" i="0" kern="1200" dirty="0" smtClean="0">
                <a:solidFill>
                  <a:schemeClr val="tx1"/>
                </a:solidFill>
                <a:effectLst/>
                <a:latin typeface="+mn-lt"/>
                <a:ea typeface="+mn-ea"/>
                <a:cs typeface="+mn-cs"/>
              </a:rPr>
              <a:t>company whose goods are used as components in the products of another company, who</a:t>
            </a:r>
            <a:r>
              <a:rPr lang="en-US" sz="1200" b="0" i="0" kern="1200" baseline="0" dirty="0" smtClean="0">
                <a:solidFill>
                  <a:schemeClr val="tx1"/>
                </a:solidFill>
                <a:effectLst/>
                <a:latin typeface="+mn-lt"/>
                <a:ea typeface="+mn-ea"/>
                <a:cs typeface="+mn-cs"/>
              </a:rPr>
              <a:t> sells </a:t>
            </a:r>
            <a:r>
              <a:rPr lang="en-US" sz="1200" b="0" i="0" kern="1200" dirty="0" smtClean="0">
                <a:solidFill>
                  <a:schemeClr val="tx1"/>
                </a:solidFill>
                <a:effectLst/>
                <a:latin typeface="+mn-lt"/>
                <a:ea typeface="+mn-ea"/>
                <a:cs typeface="+mn-cs"/>
              </a:rPr>
              <a:t>the finished item to end users. The company</a:t>
            </a:r>
            <a:r>
              <a:rPr lang="en-US" sz="1200" b="0" i="0" kern="1200" baseline="0" dirty="0" smtClean="0">
                <a:solidFill>
                  <a:schemeClr val="tx1"/>
                </a:solidFill>
                <a:effectLst/>
                <a:latin typeface="+mn-lt"/>
                <a:ea typeface="+mn-ea"/>
                <a:cs typeface="+mn-cs"/>
              </a:rPr>
              <a:t> sold to is the reseller who often requests specific designs, etc. before putting together the finished product.</a:t>
            </a:r>
            <a:r>
              <a:rPr lang="en-US" sz="1200" b="0" i="0" kern="1200" baseline="30000" dirty="0" smtClean="0">
                <a:solidFill>
                  <a:schemeClr val="tx1"/>
                </a:solidFill>
                <a:effectLst/>
                <a:latin typeface="+mn-lt"/>
                <a:ea typeface="+mn-ea"/>
                <a:cs typeface="+mn-cs"/>
              </a:rPr>
              <a:t>43</a:t>
            </a:r>
          </a:p>
          <a:p>
            <a:endParaRPr lang="en-US" sz="1200" b="0" i="0" kern="1200" baseline="0" dirty="0" smtClean="0">
              <a:solidFill>
                <a:schemeClr val="tx1"/>
              </a:solidFill>
              <a:effectLst/>
              <a:latin typeface="+mn-lt"/>
              <a:ea typeface="+mn-ea"/>
              <a:cs typeface="+mn-cs"/>
            </a:endParaRPr>
          </a:p>
          <a:p>
            <a:r>
              <a:rPr lang="en-US" sz="1600" b="1" dirty="0" smtClean="0"/>
              <a:t>ASC = Ambulatory Surgical Center, </a:t>
            </a:r>
            <a:r>
              <a:rPr lang="en-US" sz="1200" b="0" i="0" kern="1200" dirty="0" smtClean="0">
                <a:solidFill>
                  <a:schemeClr val="tx1"/>
                </a:solidFill>
                <a:effectLst/>
                <a:latin typeface="+mn-lt"/>
                <a:ea typeface="+mn-ea"/>
                <a:cs typeface="+mn-cs"/>
              </a:rPr>
              <a:t>a medical facility designed and equipped to handle surgery, pain management, and certain diagnostic procedures that don't require overnight hospitalization.</a:t>
            </a:r>
            <a:r>
              <a:rPr lang="en-US" sz="1200" b="0" i="0" kern="1200" baseline="30000" dirty="0" smtClean="0">
                <a:solidFill>
                  <a:schemeClr val="tx1"/>
                </a:solidFill>
                <a:effectLst/>
                <a:latin typeface="+mn-lt"/>
                <a:ea typeface="+mn-ea"/>
                <a:cs typeface="+mn-cs"/>
              </a:rPr>
              <a:t>44</a:t>
            </a:r>
            <a:endParaRPr lang="en-US" sz="1600" baseline="30000" dirty="0" smtClean="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OEM = Original Equipment</a:t>
            </a:r>
            <a:r>
              <a:rPr lang="en-US" sz="1600" b="1" baseline="0" dirty="0" smtClean="0"/>
              <a:t> Manufacturer, </a:t>
            </a:r>
            <a:r>
              <a:rPr lang="en-US" sz="1200" b="0" i="0" kern="1200" dirty="0" smtClean="0">
                <a:solidFill>
                  <a:schemeClr val="tx1"/>
                </a:solidFill>
                <a:effectLst/>
                <a:latin typeface="+mn-lt"/>
                <a:ea typeface="+mn-ea"/>
                <a:cs typeface="+mn-cs"/>
              </a:rPr>
              <a:t>company whose goods are used as components in the products of another company, who</a:t>
            </a:r>
            <a:r>
              <a:rPr lang="en-US" sz="1200" b="0" i="0" kern="1200" baseline="0" dirty="0" smtClean="0">
                <a:solidFill>
                  <a:schemeClr val="tx1"/>
                </a:solidFill>
                <a:effectLst/>
                <a:latin typeface="+mn-lt"/>
                <a:ea typeface="+mn-ea"/>
                <a:cs typeface="+mn-cs"/>
              </a:rPr>
              <a:t> sells </a:t>
            </a:r>
            <a:r>
              <a:rPr lang="en-US" sz="1200" b="0" i="0" kern="1200" dirty="0" smtClean="0">
                <a:solidFill>
                  <a:schemeClr val="tx1"/>
                </a:solidFill>
                <a:effectLst/>
                <a:latin typeface="+mn-lt"/>
                <a:ea typeface="+mn-ea"/>
                <a:cs typeface="+mn-cs"/>
              </a:rPr>
              <a:t>the finished item to end users. The company</a:t>
            </a:r>
            <a:r>
              <a:rPr lang="en-US" sz="1200" b="0" i="0" kern="1200" baseline="0" dirty="0" smtClean="0">
                <a:solidFill>
                  <a:schemeClr val="tx1"/>
                </a:solidFill>
                <a:effectLst/>
                <a:latin typeface="+mn-lt"/>
                <a:ea typeface="+mn-ea"/>
                <a:cs typeface="+mn-cs"/>
              </a:rPr>
              <a:t> sold to is the reseller who often requests specific designs, etc. before putting together the finished product.</a:t>
            </a:r>
            <a:r>
              <a:rPr lang="en-US" sz="1200" b="0" i="0" kern="1200" baseline="30000" dirty="0" smtClean="0">
                <a:solidFill>
                  <a:schemeClr val="tx1"/>
                </a:solidFill>
                <a:effectLst/>
                <a:latin typeface="+mn-lt"/>
                <a:ea typeface="+mn-ea"/>
                <a:cs typeface="+mn-cs"/>
              </a:rPr>
              <a:t>43</a:t>
            </a:r>
          </a:p>
          <a:p>
            <a:endParaRPr lang="en-US" sz="1200" b="0" i="0" kern="1200" baseline="0" dirty="0" smtClean="0">
              <a:solidFill>
                <a:schemeClr val="tx1"/>
              </a:solidFill>
              <a:effectLst/>
              <a:latin typeface="+mn-lt"/>
              <a:ea typeface="+mn-ea"/>
              <a:cs typeface="+mn-cs"/>
            </a:endParaRPr>
          </a:p>
          <a:p>
            <a:r>
              <a:rPr lang="en-US" sz="1600" b="1" dirty="0" smtClean="0"/>
              <a:t>ASC = Ambulatory Surgical Center, </a:t>
            </a:r>
            <a:r>
              <a:rPr lang="en-US" sz="1200" b="0" i="0" kern="1200" dirty="0" smtClean="0">
                <a:solidFill>
                  <a:schemeClr val="tx1"/>
                </a:solidFill>
                <a:effectLst/>
                <a:latin typeface="+mn-lt"/>
                <a:ea typeface="+mn-ea"/>
                <a:cs typeface="+mn-cs"/>
              </a:rPr>
              <a:t>a medical facility designed and equipped to handle surgery, pain management, and certain diagnostic procedures that don't require overnight hospitalization.</a:t>
            </a:r>
            <a:r>
              <a:rPr lang="en-US" sz="1200" b="0" i="0" kern="1200" baseline="30000" dirty="0" smtClean="0">
                <a:solidFill>
                  <a:schemeClr val="tx1"/>
                </a:solidFill>
                <a:effectLst/>
                <a:latin typeface="+mn-lt"/>
                <a:ea typeface="+mn-ea"/>
                <a:cs typeface="+mn-cs"/>
              </a:rPr>
              <a:t>44</a:t>
            </a:r>
            <a:endParaRPr lang="en-US" sz="1600" baseline="30000" dirty="0" smtClean="0"/>
          </a:p>
          <a:p>
            <a:endParaRPr lang="en-US" dirty="0"/>
          </a:p>
        </p:txBody>
      </p:sp>
      <p:sp>
        <p:nvSpPr>
          <p:cNvPr id="4" name="Slide Number Placeholder 3"/>
          <p:cNvSpPr>
            <a:spLocks noGrp="1"/>
          </p:cNvSpPr>
          <p:nvPr>
            <p:ph type="sldNum" sz="quarter" idx="10"/>
          </p:nvPr>
        </p:nvSpPr>
        <p:spPr/>
        <p:txBody>
          <a:bodyPr/>
          <a:lstStyle/>
          <a:p>
            <a:fld id="{CECB3606-8017-A74F-A4C9-6E904C82FAD0}" type="slidenum">
              <a:rPr lang="en-US" smtClean="0"/>
              <a:t>25</a:t>
            </a:fld>
            <a:endParaRPr lang="en-US" dirty="0"/>
          </a:p>
        </p:txBody>
      </p:sp>
    </p:spTree>
    <p:extLst>
      <p:ext uri="{BB962C8B-B14F-4D97-AF65-F5344CB8AC3E}">
        <p14:creationId xmlns:p14="http://schemas.microsoft.com/office/powerpoint/2010/main" val="145537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r>
              <a:rPr lang="en-US" sz="1600" b="1" dirty="0" smtClean="0"/>
              <a:t>ASC = Ambulatory Surgical Center, </a:t>
            </a:r>
            <a:r>
              <a:rPr lang="en-US" sz="1200" b="0" i="0" kern="1200" dirty="0" smtClean="0">
                <a:solidFill>
                  <a:schemeClr val="tx1"/>
                </a:solidFill>
                <a:effectLst/>
                <a:latin typeface="+mn-lt"/>
                <a:ea typeface="+mn-ea"/>
                <a:cs typeface="+mn-cs"/>
              </a:rPr>
              <a:t>a medical facility designed and equipped to handle surgery, pain management, and certain diagnostic procedures that don't require overnight hospitalization.</a:t>
            </a:r>
            <a:r>
              <a:rPr lang="en-US" sz="1200" b="0" i="0" kern="1200" baseline="30000" dirty="0" smtClean="0">
                <a:solidFill>
                  <a:schemeClr val="tx1"/>
                </a:solidFill>
                <a:effectLst/>
                <a:latin typeface="+mn-lt"/>
                <a:ea typeface="+mn-ea"/>
                <a:cs typeface="+mn-cs"/>
              </a:rPr>
              <a:t>44</a:t>
            </a:r>
            <a:endParaRPr lang="en-US" sz="1600" baseline="30000" dirty="0" smtClean="0"/>
          </a:p>
          <a:p>
            <a:endParaRPr lang="en-US" dirty="0" smtClean="0">
              <a:solidFill>
                <a:srgbClr val="FF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MEMS = </a:t>
            </a:r>
            <a:r>
              <a:rPr lang="en-US" sz="1200" b="1" i="0" kern="1200" dirty="0" smtClean="0">
                <a:solidFill>
                  <a:schemeClr val="tx1"/>
                </a:solidFill>
                <a:effectLst/>
                <a:latin typeface="+mn-lt"/>
                <a:ea typeface="+mn-ea"/>
                <a:cs typeface="+mn-cs"/>
              </a:rPr>
              <a:t>Micro-Electro-Mechanical Systems, </a:t>
            </a:r>
            <a:r>
              <a:rPr lang="en-US" sz="1200" b="0" i="0" kern="1200" dirty="0" smtClean="0">
                <a:solidFill>
                  <a:schemeClr val="tx1"/>
                </a:solidFill>
                <a:effectLst/>
                <a:latin typeface="+mn-lt"/>
                <a:ea typeface="+mn-ea"/>
                <a:cs typeface="+mn-cs"/>
              </a:rPr>
              <a:t>miniaturized mechanical and electro-mechanical elements (i.e., </a:t>
            </a:r>
            <a:r>
              <a:rPr lang="en-US" sz="1200" b="1" i="0" kern="1200" dirty="0" smtClean="0">
                <a:solidFill>
                  <a:schemeClr val="tx1"/>
                </a:solidFill>
                <a:effectLst/>
                <a:latin typeface="+mn-lt"/>
                <a:ea typeface="+mn-ea"/>
                <a:cs typeface="+mn-cs"/>
              </a:rPr>
              <a:t>devices</a:t>
            </a:r>
            <a:r>
              <a:rPr lang="en-US" sz="1200" b="0" i="0" kern="1200" dirty="0" smtClean="0">
                <a:solidFill>
                  <a:schemeClr val="tx1"/>
                </a:solidFill>
                <a:effectLst/>
                <a:latin typeface="+mn-lt"/>
                <a:ea typeface="+mn-ea"/>
                <a:cs typeface="+mn-cs"/>
              </a:rPr>
              <a:t> and structures) that are made using the techniques of microfabrication.</a:t>
            </a:r>
            <a:r>
              <a:rPr lang="en-US" sz="1200" b="0" i="0" kern="1200" baseline="30000" dirty="0" smtClean="0">
                <a:solidFill>
                  <a:schemeClr val="tx1"/>
                </a:solidFill>
                <a:effectLst/>
                <a:latin typeface="+mn-lt"/>
                <a:ea typeface="+mn-ea"/>
                <a:cs typeface="+mn-cs"/>
              </a:rPr>
              <a:t>45</a:t>
            </a:r>
            <a:endParaRPr lang="en-US" b="1" baseline="30000" dirty="0"/>
          </a:p>
        </p:txBody>
      </p:sp>
      <p:sp>
        <p:nvSpPr>
          <p:cNvPr id="4" name="Slide Number Placeholder 3"/>
          <p:cNvSpPr>
            <a:spLocks noGrp="1"/>
          </p:cNvSpPr>
          <p:nvPr>
            <p:ph type="sldNum" sz="quarter" idx="10"/>
          </p:nvPr>
        </p:nvSpPr>
        <p:spPr/>
        <p:txBody>
          <a:bodyPr/>
          <a:lstStyle/>
          <a:p>
            <a:fld id="{CECB3606-8017-A74F-A4C9-6E904C82FAD0}" type="slidenum">
              <a:rPr lang="en-US" smtClean="0"/>
              <a:t>28</a:t>
            </a:fld>
            <a:endParaRPr lang="en-US" dirty="0"/>
          </a:p>
        </p:txBody>
      </p:sp>
    </p:spTree>
    <p:extLst>
      <p:ext uri="{BB962C8B-B14F-4D97-AF65-F5344CB8AC3E}">
        <p14:creationId xmlns:p14="http://schemas.microsoft.com/office/powerpoint/2010/main" val="647144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ASA = American Society of Anesthesiologists</a:t>
            </a:r>
          </a:p>
          <a:p>
            <a:endParaRPr lang="en-US" b="1" dirty="0" smtClean="0"/>
          </a:p>
          <a:p>
            <a:r>
              <a:rPr lang="en-US" b="1" dirty="0" smtClean="0"/>
              <a:t>ASA Closed Claims Project </a:t>
            </a:r>
            <a:r>
              <a:rPr lang="en-US" dirty="0" smtClean="0"/>
              <a:t>evaluated closed claims from 35 U.S. Liability Insurance Companies over 12-year span</a:t>
            </a:r>
          </a:p>
          <a:p>
            <a:r>
              <a:rPr lang="en-US" dirty="0" smtClean="0"/>
              <a:t>	Does NOT include data on TOTAL number of OR fires (numerator) or total number of anesthetics performed (denominator) from 1990-2009 so estimated incidence/risks of fire can’t be provided. Furthermore, this study does not include ALL U.S. insurance carriers so cannot report on all OR-fire related claims</a:t>
            </a:r>
            <a:r>
              <a:rPr lang="en-US" baseline="30000" dirty="0" smtClean="0"/>
              <a:t>31</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ECB3606-8017-A74F-A4C9-6E904C82FAD0}" type="slidenum">
              <a:rPr lang="en-US" smtClean="0"/>
              <a:t>29</a:t>
            </a:fld>
            <a:endParaRPr lang="en-US" dirty="0"/>
          </a:p>
        </p:txBody>
      </p:sp>
    </p:spTree>
    <p:extLst>
      <p:ext uri="{BB962C8B-B14F-4D97-AF65-F5344CB8AC3E}">
        <p14:creationId xmlns:p14="http://schemas.microsoft.com/office/powerpoint/2010/main" val="724742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B3606-8017-A74F-A4C9-6E904C82FAD0}" type="slidenum">
              <a:rPr lang="en-US" smtClean="0"/>
              <a:t>30</a:t>
            </a:fld>
            <a:endParaRPr lang="en-US" dirty="0"/>
          </a:p>
        </p:txBody>
      </p:sp>
    </p:spTree>
    <p:extLst>
      <p:ext uri="{BB962C8B-B14F-4D97-AF65-F5344CB8AC3E}">
        <p14:creationId xmlns:p14="http://schemas.microsoft.com/office/powerpoint/2010/main" val="1968383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MEMS = </a:t>
            </a:r>
            <a:r>
              <a:rPr lang="en-US" sz="1200" b="1" i="0" kern="1200" dirty="0" smtClean="0">
                <a:solidFill>
                  <a:schemeClr val="tx1"/>
                </a:solidFill>
                <a:effectLst/>
                <a:latin typeface="+mn-lt"/>
                <a:ea typeface="+mn-ea"/>
                <a:cs typeface="+mn-cs"/>
              </a:rPr>
              <a:t>Micro-Electro-Mechanical Systems, </a:t>
            </a:r>
            <a:r>
              <a:rPr lang="en-US" sz="1200" b="0" i="0" kern="1200" dirty="0" smtClean="0">
                <a:solidFill>
                  <a:schemeClr val="tx1"/>
                </a:solidFill>
                <a:effectLst/>
                <a:latin typeface="+mn-lt"/>
                <a:ea typeface="+mn-ea"/>
                <a:cs typeface="+mn-cs"/>
              </a:rPr>
              <a:t>miniaturized mechanical and electro-mechanical elements (i.e., </a:t>
            </a:r>
            <a:r>
              <a:rPr lang="en-US" sz="1200" b="1" i="0" kern="1200" dirty="0" smtClean="0">
                <a:solidFill>
                  <a:schemeClr val="tx1"/>
                </a:solidFill>
                <a:effectLst/>
                <a:latin typeface="+mn-lt"/>
                <a:ea typeface="+mn-ea"/>
                <a:cs typeface="+mn-cs"/>
              </a:rPr>
              <a:t>devices</a:t>
            </a:r>
            <a:r>
              <a:rPr lang="en-US" sz="1200" b="0" i="0" kern="1200" dirty="0" smtClean="0">
                <a:solidFill>
                  <a:schemeClr val="tx1"/>
                </a:solidFill>
                <a:effectLst/>
                <a:latin typeface="+mn-lt"/>
                <a:ea typeface="+mn-ea"/>
                <a:cs typeface="+mn-cs"/>
              </a:rPr>
              <a:t> and structures) that are made using the techniques of microfabrication.</a:t>
            </a:r>
            <a:r>
              <a:rPr lang="en-US" sz="1200" b="0" i="0" kern="1200" baseline="30000" dirty="0" smtClean="0">
                <a:solidFill>
                  <a:schemeClr val="tx1"/>
                </a:solidFill>
                <a:effectLst/>
                <a:latin typeface="+mn-lt"/>
                <a:ea typeface="+mn-ea"/>
                <a:cs typeface="+mn-cs"/>
              </a:rPr>
              <a:t>45</a:t>
            </a:r>
            <a:endParaRPr lang="en-US" b="1"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MEMS require special packaging unless sold to OEMS</a:t>
            </a:r>
          </a:p>
          <a:p>
            <a:endParaRPr lang="en-US" baseline="30000" dirty="0"/>
          </a:p>
        </p:txBody>
      </p:sp>
    </p:spTree>
    <p:extLst>
      <p:ext uri="{BB962C8B-B14F-4D97-AF65-F5344CB8AC3E}">
        <p14:creationId xmlns:p14="http://schemas.microsoft.com/office/powerpoint/2010/main" val="875054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pPr>
              <a:defRPr b="1"/>
            </a:pPr>
            <a:endParaRPr/>
          </a:p>
        </p:txBody>
      </p:sp>
    </p:spTree>
    <p:extLst>
      <p:ext uri="{BB962C8B-B14F-4D97-AF65-F5344CB8AC3E}">
        <p14:creationId xmlns:p14="http://schemas.microsoft.com/office/powerpoint/2010/main" val="104493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ESU = Electrosurgical Unit, </a:t>
            </a:r>
            <a:r>
              <a:rPr lang="en-US" dirty="0" smtClean="0"/>
              <a:t>referring to ESU, cautery, laser, etc. using electricity to causer thermal tissue destruction for dehydration, coagulation or vaporization. Electrosurgical units also referred to as diathermy, energy based devices and different than cautery (passive heat transfer).</a:t>
            </a:r>
            <a:r>
              <a:rPr lang="en-US" baseline="30000" dirty="0" smtClean="0"/>
              <a:t>9</a:t>
            </a:r>
            <a:r>
              <a:rPr lang="en-US" dirty="0" smtClean="0"/>
              <a:t> </a:t>
            </a:r>
          </a:p>
          <a:p>
            <a:endParaRPr lang="en-US" dirty="0" smtClean="0"/>
          </a:p>
          <a:p>
            <a:pPr>
              <a:defRPr b="1"/>
            </a:pPr>
            <a:r>
              <a:rPr lang="en-US" dirty="0" smtClean="0"/>
              <a:t>*Often</a:t>
            </a:r>
            <a:r>
              <a:rPr lang="en-US" baseline="0" dirty="0" smtClean="0"/>
              <a:t> </a:t>
            </a:r>
            <a:r>
              <a:rPr lang="en-US" dirty="0" smtClean="0"/>
              <a:t>electrosurgical devices, including electrocautery, are used interchangeably. Although distinct, every effort is made in the presentation to distinguish electrocautery devices from high-frequency </a:t>
            </a:r>
            <a:r>
              <a:rPr lang="en-US" dirty="0" err="1" smtClean="0"/>
              <a:t>electrosurgery</a:t>
            </a:r>
            <a:r>
              <a:rPr lang="en-US" dirty="0" smtClean="0"/>
              <a:t>, wherever, distinct mention has been made to electrocautery. Despite this, both have been noted in recent literature to be ignition sources in 90% of OR fires.</a:t>
            </a:r>
          </a:p>
          <a:p>
            <a:endParaRPr lang="en-US" dirty="0" smtClean="0"/>
          </a:p>
          <a:p>
            <a:endParaRPr lang="en-US" dirty="0" smtClean="0"/>
          </a:p>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B3606-8017-A74F-A4C9-6E904C82FAD0}" type="slidenum">
              <a:rPr lang="en-US" smtClean="0"/>
              <a:t>33</a:t>
            </a:fld>
            <a:endParaRPr lang="en-US" dirty="0"/>
          </a:p>
        </p:txBody>
      </p:sp>
    </p:spTree>
    <p:extLst>
      <p:ext uri="{BB962C8B-B14F-4D97-AF65-F5344CB8AC3E}">
        <p14:creationId xmlns:p14="http://schemas.microsoft.com/office/powerpoint/2010/main" val="1118277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pPr>
              <a:defRPr b="1"/>
            </a:pPr>
            <a:r>
              <a:rPr lang="en-US" sz="1200" dirty="0" smtClean="0">
                <a:solidFill>
                  <a:srgbClr val="7030A0"/>
                </a:solidFill>
              </a:rPr>
              <a:t>Average cases</a:t>
            </a:r>
            <a:r>
              <a:rPr lang="en-US" sz="1200" baseline="0" dirty="0" smtClean="0">
                <a:solidFill>
                  <a:srgbClr val="7030A0"/>
                </a:solidFill>
              </a:rPr>
              <a:t> per room per day in ASC is </a:t>
            </a:r>
            <a:r>
              <a:rPr lang="en-US" sz="1200" dirty="0" smtClean="0">
                <a:solidFill>
                  <a:srgbClr val="7030A0"/>
                </a:solidFill>
              </a:rPr>
              <a:t>2.12-3.8 (2015)</a:t>
            </a:r>
            <a:r>
              <a:rPr lang="en-US" sz="1200" baseline="30000" dirty="0" smtClean="0">
                <a:solidFill>
                  <a:srgbClr val="7030A0"/>
                </a:solidFill>
              </a:rPr>
              <a:t>52, </a:t>
            </a:r>
            <a:r>
              <a:rPr lang="en-US" sz="1200" baseline="0" dirty="0" smtClean="0">
                <a:solidFill>
                  <a:srgbClr val="7030A0"/>
                </a:solidFill>
              </a:rPr>
              <a:t>which </a:t>
            </a:r>
            <a:r>
              <a:rPr lang="en-US" sz="1200" baseline="0" dirty="0" err="1" smtClean="0">
                <a:solidFill>
                  <a:srgbClr val="7030A0"/>
                </a:solidFill>
              </a:rPr>
              <a:t>eguates</a:t>
            </a:r>
            <a:r>
              <a:rPr lang="en-US" sz="1200" baseline="0" dirty="0" smtClean="0">
                <a:solidFill>
                  <a:srgbClr val="7030A0"/>
                </a:solidFill>
              </a:rPr>
              <a:t> to 2.96 or about 3</a:t>
            </a:r>
          </a:p>
          <a:p>
            <a:pPr>
              <a:defRPr b="1"/>
            </a:pPr>
            <a:endParaRPr lang="en-US" sz="1200" baseline="0" dirty="0" smtClean="0">
              <a:solidFill>
                <a:srgbClr val="7030A0"/>
              </a:solidFill>
            </a:endParaRPr>
          </a:p>
          <a:p>
            <a:pPr>
              <a:defRPr b="1"/>
            </a:pPr>
            <a:r>
              <a:rPr lang="en-US" sz="1200" baseline="0" dirty="0" smtClean="0">
                <a:solidFill>
                  <a:srgbClr val="7030A0"/>
                </a:solidFill>
              </a:rPr>
              <a:t>Total Hospital computation: 5,686 x 6 = 34,116 x X = XX,XXX Hospital surgeries/day in US</a:t>
            </a:r>
          </a:p>
          <a:p>
            <a:pPr>
              <a:defRPr b="1"/>
            </a:pPr>
            <a:r>
              <a:rPr lang="en-US" sz="1200" baseline="0" dirty="0" smtClean="0">
                <a:solidFill>
                  <a:srgbClr val="7030A0"/>
                </a:solidFill>
              </a:rPr>
              <a:t>Totals ASC computation: 5,464 x 4 = 21,856 x 3 = 65,568 ASC surgeries/day in US</a:t>
            </a:r>
          </a:p>
          <a:p>
            <a:pPr>
              <a:defRPr b="1"/>
            </a:pPr>
            <a:endParaRPr lang="en-US" sz="1200" baseline="0" dirty="0" smtClean="0">
              <a:solidFill>
                <a:srgbClr val="7030A0"/>
              </a:solidFill>
            </a:endParaRPr>
          </a:p>
          <a:p>
            <a:pPr>
              <a:defRPr b="1"/>
            </a:pPr>
            <a:r>
              <a:rPr lang="en-US" sz="1200" baseline="0" dirty="0" smtClean="0">
                <a:solidFill>
                  <a:srgbClr val="7030A0"/>
                </a:solidFill>
              </a:rPr>
              <a:t>Total Hospital and ASC Surgeries/Day in US (average) = 65,568 + X</a:t>
            </a:r>
            <a:endParaRPr dirty="0"/>
          </a:p>
        </p:txBody>
      </p:sp>
    </p:spTree>
    <p:extLst>
      <p:ext uri="{BB962C8B-B14F-4D97-AF65-F5344CB8AC3E}">
        <p14:creationId xmlns:p14="http://schemas.microsoft.com/office/powerpoint/2010/main" val="1898311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pPr>
              <a:defRPr b="1"/>
            </a:pPr>
            <a:r>
              <a:rPr lang="en-US" sz="1400" dirty="0" smtClean="0"/>
              <a:t>510-K</a:t>
            </a:r>
            <a:r>
              <a:rPr lang="en-US" sz="1400" baseline="0" dirty="0" smtClean="0"/>
              <a:t> approval = </a:t>
            </a:r>
            <a:r>
              <a:rPr lang="en-US" sz="1200" b="0" i="0" kern="1200" baseline="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new device exhibits roughly the same safety and effectiveness characteristics as its “predicate” device. Successful</a:t>
            </a:r>
            <a:r>
              <a:rPr lang="en-US" sz="1200" b="0" i="0" kern="1200" baseline="0" dirty="0" smtClean="0">
                <a:solidFill>
                  <a:schemeClr val="tx1"/>
                </a:solidFill>
                <a:effectLst/>
                <a:latin typeface="+mn-lt"/>
                <a:ea typeface="+mn-ea"/>
                <a:cs typeface="+mn-cs"/>
              </a:rPr>
              <a:t> 510-K clearance </a:t>
            </a:r>
            <a:r>
              <a:rPr lang="en-US" sz="1200" b="0" i="0" kern="1200" dirty="0" smtClean="0">
                <a:solidFill>
                  <a:schemeClr val="tx1"/>
                </a:solidFill>
                <a:effectLst/>
                <a:latin typeface="+mn-lt"/>
                <a:ea typeface="+mn-ea"/>
                <a:cs typeface="+mn-cs"/>
              </a:rPr>
              <a:t>results in FDA permission to market the new device.</a:t>
            </a:r>
            <a:endParaRPr sz="14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CB3606-8017-A74F-A4C9-6E904C82FAD0}" type="slidenum">
              <a:rPr lang="en-US" smtClean="0"/>
              <a:t>37</a:t>
            </a:fld>
            <a:endParaRPr lang="en-US" dirty="0"/>
          </a:p>
        </p:txBody>
      </p:sp>
    </p:spTree>
    <p:extLst>
      <p:ext uri="{BB962C8B-B14F-4D97-AF65-F5344CB8AC3E}">
        <p14:creationId xmlns:p14="http://schemas.microsoft.com/office/powerpoint/2010/main" val="479390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CB3606-8017-A74F-A4C9-6E904C82FAD0}" type="slidenum">
              <a:rPr lang="en-US" smtClean="0"/>
              <a:t>38</a:t>
            </a:fld>
            <a:endParaRPr lang="en-US" dirty="0"/>
          </a:p>
        </p:txBody>
      </p:sp>
    </p:spTree>
    <p:extLst>
      <p:ext uri="{BB962C8B-B14F-4D97-AF65-F5344CB8AC3E}">
        <p14:creationId xmlns:p14="http://schemas.microsoft.com/office/powerpoint/2010/main" val="458210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CB3606-8017-A74F-A4C9-6E904C82FAD0}" type="slidenum">
              <a:rPr lang="en-US" smtClean="0"/>
              <a:t>39</a:t>
            </a:fld>
            <a:endParaRPr lang="en-US" dirty="0"/>
          </a:p>
        </p:txBody>
      </p:sp>
    </p:spTree>
    <p:extLst>
      <p:ext uri="{BB962C8B-B14F-4D97-AF65-F5344CB8AC3E}">
        <p14:creationId xmlns:p14="http://schemas.microsoft.com/office/powerpoint/2010/main" val="473537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CB3606-8017-A74F-A4C9-6E904C82FAD0}" type="slidenum">
              <a:rPr lang="en-US" smtClean="0"/>
              <a:t>40</a:t>
            </a:fld>
            <a:endParaRPr lang="en-US" dirty="0"/>
          </a:p>
        </p:txBody>
      </p:sp>
    </p:spTree>
    <p:extLst>
      <p:ext uri="{BB962C8B-B14F-4D97-AF65-F5344CB8AC3E}">
        <p14:creationId xmlns:p14="http://schemas.microsoft.com/office/powerpoint/2010/main" val="207636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ASA = American Society of Anesthesiologists</a:t>
            </a:r>
          </a:p>
          <a:p>
            <a:endParaRPr lang="en-US" dirty="0" smtClean="0"/>
          </a:p>
          <a:p>
            <a:r>
              <a:rPr lang="en-US" b="1" dirty="0" smtClean="0"/>
              <a:t>ASA Closed Claims Project </a:t>
            </a:r>
            <a:r>
              <a:rPr lang="en-US" dirty="0" smtClean="0"/>
              <a:t>evaluated closed claims from 35 U.S. Liability Insurance Companies over 12-year span</a:t>
            </a:r>
          </a:p>
          <a:p>
            <a:r>
              <a:rPr lang="en-US" dirty="0" smtClean="0"/>
              <a:t>	Does NOT include data on TOTAL number of OR fires (numerator) or total number of anesthetics performed (denominator) from 1990-2009 so estimated incidence/risks of fire can’t be provided. Furthermore, this study does not include ALL U.S. insurance carriers so cannot report on all OR-fire related claims</a:t>
            </a:r>
            <a:r>
              <a:rPr lang="en-US" baseline="30000" dirty="0" smtClean="0"/>
              <a:t>31</a:t>
            </a:r>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b="1"/>
            </a:pPr>
            <a:r>
              <a:rPr lang="en-US" dirty="0" smtClean="0"/>
              <a:t>MAC = Monitored Anesthesia Care, </a:t>
            </a:r>
            <a:r>
              <a:rPr lang="en-US" sz="1200" b="0" i="0" kern="1200" dirty="0" smtClean="0">
                <a:solidFill>
                  <a:schemeClr val="tx1"/>
                </a:solidFill>
                <a:effectLst/>
                <a:latin typeface="+mn-lt"/>
                <a:ea typeface="+mn-ea"/>
                <a:cs typeface="+mn-cs"/>
              </a:rPr>
              <a:t>Repeated careful evaluation of a patient's airway, breathing, blood pressure, and organ perfusion during deep sedation or general anesthesia.</a:t>
            </a:r>
            <a:endParaRPr lang="en-US" dirty="0" smtClean="0"/>
          </a:p>
          <a:p>
            <a:pPr>
              <a:defRPr b="1"/>
            </a:pPr>
            <a:r>
              <a:rPr lang="en-US" dirty="0" smtClean="0"/>
              <a:t>Hydrocarbons = </a:t>
            </a:r>
            <a:r>
              <a:rPr lang="en-US" sz="1200" b="0" i="0" kern="1200" dirty="0" smtClean="0">
                <a:solidFill>
                  <a:schemeClr val="tx1"/>
                </a:solidFill>
                <a:effectLst/>
                <a:latin typeface="+mn-lt"/>
                <a:ea typeface="+mn-ea"/>
                <a:cs typeface="+mn-cs"/>
              </a:rPr>
              <a:t>an organic compound (as acetylene or butane) containing only carbon and </a:t>
            </a:r>
            <a:r>
              <a:rPr lang="en-US" sz="1200" b="0" i="0" u="none" strike="noStrike" kern="1200" dirty="0" smtClean="0">
                <a:solidFill>
                  <a:schemeClr val="tx1"/>
                </a:solidFill>
                <a:effectLst/>
                <a:latin typeface="+mn-lt"/>
                <a:ea typeface="+mn-ea"/>
                <a:cs typeface="+mn-cs"/>
              </a:rPr>
              <a:t>hydrogen</a:t>
            </a:r>
            <a:r>
              <a:rPr lang="en-US" sz="1200" b="0" i="0" u="none" strike="noStrike" kern="1200" baseline="0" dirty="0" smtClean="0">
                <a:solidFill>
                  <a:schemeClr val="tx1"/>
                </a:solidFill>
                <a:effectLst/>
                <a:latin typeface="+mn-lt"/>
                <a:ea typeface="+mn-ea"/>
                <a:cs typeface="+mn-cs"/>
              </a:rPr>
              <a:t>, highly flammable</a:t>
            </a:r>
          </a:p>
          <a:p>
            <a:endParaRPr lang="en-US" dirty="0"/>
          </a:p>
        </p:txBody>
      </p:sp>
      <p:sp>
        <p:nvSpPr>
          <p:cNvPr id="4" name="Slide Number Placeholder 3"/>
          <p:cNvSpPr>
            <a:spLocks noGrp="1"/>
          </p:cNvSpPr>
          <p:nvPr>
            <p:ph type="sldNum" sz="quarter" idx="10"/>
          </p:nvPr>
        </p:nvSpPr>
        <p:spPr/>
        <p:txBody>
          <a:bodyPr/>
          <a:lstStyle/>
          <a:p>
            <a:fld id="{CECB3606-8017-A74F-A4C9-6E904C82FAD0}" type="slidenum">
              <a:rPr lang="en-US" smtClean="0"/>
              <a:t>44</a:t>
            </a:fld>
            <a:endParaRPr lang="en-US" dirty="0"/>
          </a:p>
        </p:txBody>
      </p:sp>
    </p:spTree>
    <p:extLst>
      <p:ext uri="{BB962C8B-B14F-4D97-AF65-F5344CB8AC3E}">
        <p14:creationId xmlns:p14="http://schemas.microsoft.com/office/powerpoint/2010/main" val="1895286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rPr lang="en-US" b="1" dirty="0" smtClean="0"/>
              <a:t>GPOs= General Purchasing Organizations </a:t>
            </a:r>
            <a:r>
              <a:rPr lang="en-US" dirty="0" smtClean="0"/>
              <a:t>that handle hospital/ASC purchasing negotiations </a:t>
            </a:r>
          </a:p>
          <a:p>
            <a:endParaRPr lang="en-US" dirty="0" smtClean="0"/>
          </a:p>
          <a:p>
            <a:r>
              <a:rPr lang="en-US" sz="1600" b="1" dirty="0" smtClean="0"/>
              <a:t>OEM = Original Equipment</a:t>
            </a:r>
            <a:r>
              <a:rPr lang="en-US" sz="1600" b="1" baseline="0" dirty="0" smtClean="0"/>
              <a:t> Manufacturer, </a:t>
            </a:r>
            <a:r>
              <a:rPr lang="en-US" sz="1200" b="0" i="0" kern="1200" dirty="0" smtClean="0">
                <a:solidFill>
                  <a:schemeClr val="tx1"/>
                </a:solidFill>
                <a:effectLst/>
                <a:latin typeface="+mn-lt"/>
                <a:ea typeface="+mn-ea"/>
                <a:cs typeface="+mn-cs"/>
              </a:rPr>
              <a:t>company whose goods are used as components in the products of another company, who</a:t>
            </a:r>
            <a:r>
              <a:rPr lang="en-US" sz="1200" b="0" i="0" kern="1200" baseline="0" dirty="0" smtClean="0">
                <a:solidFill>
                  <a:schemeClr val="tx1"/>
                </a:solidFill>
                <a:effectLst/>
                <a:latin typeface="+mn-lt"/>
                <a:ea typeface="+mn-ea"/>
                <a:cs typeface="+mn-cs"/>
              </a:rPr>
              <a:t> sells </a:t>
            </a:r>
            <a:r>
              <a:rPr lang="en-US" sz="1200" b="0" i="0" kern="1200" dirty="0" smtClean="0">
                <a:solidFill>
                  <a:schemeClr val="tx1"/>
                </a:solidFill>
                <a:effectLst/>
                <a:latin typeface="+mn-lt"/>
                <a:ea typeface="+mn-ea"/>
                <a:cs typeface="+mn-cs"/>
              </a:rPr>
              <a:t>the finished item to end users. The company</a:t>
            </a:r>
            <a:r>
              <a:rPr lang="en-US" sz="1200" b="0" i="0" kern="1200" baseline="0" dirty="0" smtClean="0">
                <a:solidFill>
                  <a:schemeClr val="tx1"/>
                </a:solidFill>
                <a:effectLst/>
                <a:latin typeface="+mn-lt"/>
                <a:ea typeface="+mn-ea"/>
                <a:cs typeface="+mn-cs"/>
              </a:rPr>
              <a:t> sold to is the reseller who often requests specific designs, etc. before putting together the finished product. </a:t>
            </a:r>
          </a:p>
          <a:p>
            <a:pPr>
              <a:defRPr b="1">
                <a:solidFill>
                  <a:srgbClr val="FF0000"/>
                </a:solidFill>
              </a:defRPr>
            </a:pPr>
            <a:endParaRPr dirty="0"/>
          </a:p>
          <a:p>
            <a:pPr>
              <a:defRPr b="1">
                <a:solidFill>
                  <a:srgbClr val="FF0000"/>
                </a:solidFill>
              </a:defRPr>
            </a:pPr>
            <a:r>
              <a:rPr dirty="0"/>
              <a:t>BOMs = Bill of </a:t>
            </a:r>
            <a:r>
              <a:rPr dirty="0" smtClean="0"/>
              <a:t>Materials</a:t>
            </a:r>
            <a:endParaRPr lang="en-US" dirty="0" smtClean="0"/>
          </a:p>
          <a:p>
            <a:pPr>
              <a:defRPr b="1">
                <a:solidFill>
                  <a:srgbClr val="FF0000"/>
                </a:solidFill>
              </a:defRPr>
            </a:pPr>
            <a:endParaRPr lang="en-US" dirty="0" smtClean="0"/>
          </a:p>
          <a:p>
            <a:pPr>
              <a:defRPr b="1"/>
            </a:pPr>
            <a:r>
              <a:rPr lang="en-US" dirty="0" smtClean="0"/>
              <a:t>MEMS = Micro Electrical Mechanical Sensors – speak to the clinical safety of and lack historical data objections</a:t>
            </a:r>
          </a:p>
          <a:p>
            <a:r>
              <a:rPr lang="en-US" dirty="0" smtClean="0"/>
              <a:t>Sparkoff works In the same way MEMS monitor poor visibility, other gasses, etc. but this time with OR fire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MEMS = </a:t>
            </a:r>
            <a:r>
              <a:rPr lang="en-US" sz="1200" b="1" i="0" kern="1200" dirty="0" smtClean="0">
                <a:solidFill>
                  <a:schemeClr val="tx1"/>
                </a:solidFill>
                <a:effectLst/>
                <a:latin typeface="+mn-lt"/>
                <a:ea typeface="+mn-ea"/>
                <a:cs typeface="+mn-cs"/>
              </a:rPr>
              <a:t>Micro-Electro-Mechanical Systems, </a:t>
            </a:r>
            <a:r>
              <a:rPr lang="en-US" sz="1200" b="0" i="0" kern="1200" dirty="0" smtClean="0">
                <a:solidFill>
                  <a:schemeClr val="tx1"/>
                </a:solidFill>
                <a:effectLst/>
                <a:latin typeface="+mn-lt"/>
                <a:ea typeface="+mn-ea"/>
                <a:cs typeface="+mn-cs"/>
              </a:rPr>
              <a:t>miniaturized mechanical and electro-mechanical elements (i.e., </a:t>
            </a:r>
            <a:r>
              <a:rPr lang="en-US" sz="1200" b="1" i="0" kern="1200" dirty="0" smtClean="0">
                <a:solidFill>
                  <a:schemeClr val="tx1"/>
                </a:solidFill>
                <a:effectLst/>
                <a:latin typeface="+mn-lt"/>
                <a:ea typeface="+mn-ea"/>
                <a:cs typeface="+mn-cs"/>
              </a:rPr>
              <a:t>devices</a:t>
            </a:r>
            <a:r>
              <a:rPr lang="en-US" sz="1200" b="0" i="0" kern="1200" dirty="0" smtClean="0">
                <a:solidFill>
                  <a:schemeClr val="tx1"/>
                </a:solidFill>
                <a:effectLst/>
                <a:latin typeface="+mn-lt"/>
                <a:ea typeface="+mn-ea"/>
                <a:cs typeface="+mn-cs"/>
              </a:rPr>
              <a:t> and structures) that are made using the techniques of microfabrication.</a:t>
            </a:r>
            <a:endParaRPr lang="en-US" b="1" dirty="0" smtClean="0"/>
          </a:p>
          <a:p>
            <a:pPr>
              <a:defRPr b="1">
                <a:solidFill>
                  <a:srgbClr val="FF0000"/>
                </a:solidFill>
              </a:defRPr>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1143000" y="673100"/>
            <a:ext cx="4572000" cy="3429000"/>
          </a:xfrm>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pPr>
              <a:defRPr b="1"/>
            </a:pPr>
            <a:r>
              <a:rPr dirty="0" smtClean="0"/>
              <a:t>CMOS</a:t>
            </a:r>
            <a:r>
              <a:rPr b="0" dirty="0" smtClean="0"/>
              <a:t> </a:t>
            </a:r>
            <a:r>
              <a:rPr b="0" dirty="0"/>
              <a:t>= </a:t>
            </a:r>
            <a:r>
              <a:rPr dirty="0"/>
              <a:t>Complementary </a:t>
            </a:r>
            <a:r>
              <a:rPr dirty="0" smtClean="0"/>
              <a:t>Metal-Oxide-Semiconductor</a:t>
            </a:r>
            <a:endParaRPr lang="en-US" dirty="0" smtClean="0"/>
          </a:p>
          <a:p>
            <a:pPr>
              <a:defRPr b="1"/>
            </a:pPr>
            <a:endParaRPr lang="en-US" dirty="0" smtClean="0"/>
          </a:p>
          <a:p>
            <a:pPr>
              <a:defRPr b="1"/>
            </a:pPr>
            <a:r>
              <a:rPr lang="en-US" dirty="0" smtClean="0"/>
              <a:t>MEMS = Micro Electrical Mechanical Sensors – speak to the clinical safety of and lack historical data objections</a:t>
            </a:r>
          </a:p>
          <a:p>
            <a:r>
              <a:rPr lang="en-US" dirty="0" smtClean="0"/>
              <a:t>Sparkoff works In the same way MEMS monitor poor visibility, other gasses, etc. but this time with OR fire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MEMS = </a:t>
            </a:r>
            <a:r>
              <a:rPr lang="en-US" sz="1200" b="1" i="0" kern="1200" dirty="0" smtClean="0">
                <a:solidFill>
                  <a:schemeClr val="tx1"/>
                </a:solidFill>
                <a:effectLst/>
                <a:latin typeface="+mn-lt"/>
                <a:ea typeface="+mn-ea"/>
                <a:cs typeface="+mn-cs"/>
              </a:rPr>
              <a:t>Micro-Electro-Mechanical Systems, </a:t>
            </a:r>
            <a:r>
              <a:rPr lang="en-US" sz="1200" b="0" i="0" kern="1200" dirty="0" smtClean="0">
                <a:solidFill>
                  <a:schemeClr val="tx1"/>
                </a:solidFill>
                <a:effectLst/>
                <a:latin typeface="+mn-lt"/>
                <a:ea typeface="+mn-ea"/>
                <a:cs typeface="+mn-cs"/>
              </a:rPr>
              <a:t>miniaturized mechanical and electro-mechanical elements (i.e., </a:t>
            </a:r>
            <a:r>
              <a:rPr lang="en-US" sz="1200" b="1" i="0" kern="1200" dirty="0" smtClean="0">
                <a:solidFill>
                  <a:schemeClr val="tx1"/>
                </a:solidFill>
                <a:effectLst/>
                <a:latin typeface="+mn-lt"/>
                <a:ea typeface="+mn-ea"/>
                <a:cs typeface="+mn-cs"/>
              </a:rPr>
              <a:t>devices</a:t>
            </a:r>
            <a:r>
              <a:rPr lang="en-US" sz="1200" b="0" i="0" kern="1200" dirty="0" smtClean="0">
                <a:solidFill>
                  <a:schemeClr val="tx1"/>
                </a:solidFill>
                <a:effectLst/>
                <a:latin typeface="+mn-lt"/>
                <a:ea typeface="+mn-ea"/>
                <a:cs typeface="+mn-cs"/>
              </a:rPr>
              <a:t> and structures) that are made using the techniques of microfabrication.</a:t>
            </a:r>
            <a:endParaRPr lang="en-US" b="1" dirty="0" smtClean="0"/>
          </a:p>
          <a:p>
            <a:pPr>
              <a:defRPr b="1"/>
            </a:pPr>
            <a:endParaRPr dirty="0"/>
          </a:p>
        </p:txBody>
      </p:sp>
    </p:spTree>
    <p:extLst>
      <p:ext uri="{BB962C8B-B14F-4D97-AF65-F5344CB8AC3E}">
        <p14:creationId xmlns:p14="http://schemas.microsoft.com/office/powerpoint/2010/main" val="9072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p>
            <a:endParaRPr dirty="0"/>
          </a:p>
          <a:p>
            <a:r>
              <a:rPr dirty="0"/>
              <a:t>Sparkoff effectively creates a new, better firewall to OR fires.</a:t>
            </a:r>
          </a:p>
        </p:txBody>
      </p:sp>
    </p:spTree>
    <p:extLst>
      <p:ext uri="{BB962C8B-B14F-4D97-AF65-F5344CB8AC3E}">
        <p14:creationId xmlns:p14="http://schemas.microsoft.com/office/powerpoint/2010/main" val="165214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pPr>
              <a:defRPr b="1"/>
            </a:pPr>
            <a:r>
              <a:rPr lang="en-US" sz="1600" dirty="0" smtClean="0"/>
              <a:t>Additional Minimally Invasive Notes for 2012 bullet:</a:t>
            </a:r>
            <a:r>
              <a:rPr lang="en-US" sz="1600" baseline="30000" dirty="0" smtClean="0"/>
              <a:t>17</a:t>
            </a:r>
          </a:p>
          <a:p>
            <a:pPr>
              <a:buSzPct val="100000"/>
              <a:buFont typeface="Arial"/>
              <a:buChar char="•"/>
            </a:pPr>
            <a:r>
              <a:rPr lang="en-US" sz="1600" dirty="0" smtClean="0"/>
              <a:t> Ablation devices used to treat most cancers, a huge worldwide market</a:t>
            </a:r>
          </a:p>
          <a:p>
            <a:pPr>
              <a:buSzPct val="100000"/>
              <a:buFont typeface="Arial"/>
              <a:buChar char="•"/>
            </a:pPr>
            <a:r>
              <a:rPr lang="en-US" sz="1600" dirty="0" smtClean="0"/>
              <a:t> These devices also used in surging cosmetic surgery market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CAGR = Compound</a:t>
            </a:r>
            <a:r>
              <a:rPr lang="en-US" sz="1600" b="1" baseline="0" dirty="0" smtClean="0"/>
              <a:t> Annual Growth Rate, </a:t>
            </a:r>
            <a:r>
              <a:rPr lang="en-US" sz="1600" b="0" i="0" kern="1200" dirty="0" smtClean="0">
                <a:solidFill>
                  <a:schemeClr val="tx1"/>
                </a:solidFill>
                <a:effectLst/>
                <a:latin typeface="+mn-lt"/>
                <a:ea typeface="+mn-ea"/>
                <a:cs typeface="+mn-cs"/>
              </a:rPr>
              <a:t>the </a:t>
            </a:r>
            <a:r>
              <a:rPr lang="en-US" sz="1600" b="0" i="0" u="none" strike="noStrike" kern="1200" dirty="0" smtClean="0">
                <a:solidFill>
                  <a:schemeClr val="tx1"/>
                </a:solidFill>
                <a:effectLst/>
                <a:latin typeface="+mn-lt"/>
                <a:ea typeface="+mn-ea"/>
                <a:cs typeface="+mn-cs"/>
              </a:rPr>
              <a:t>mean</a:t>
            </a:r>
            <a:r>
              <a:rPr lang="en-US" sz="1600" b="0" i="0" u="none" strike="noStrike" kern="1200" baseline="0" dirty="0" smtClean="0">
                <a:solidFill>
                  <a:schemeClr val="tx1"/>
                </a:solidFill>
                <a:effectLst/>
                <a:latin typeface="+mn-lt"/>
                <a:ea typeface="+mn-ea"/>
                <a:cs typeface="+mn-cs"/>
              </a:rPr>
              <a:t> annual growth rate </a:t>
            </a:r>
            <a:r>
              <a:rPr lang="en-US" sz="1600" b="0" i="0" kern="1200" dirty="0" smtClean="0">
                <a:solidFill>
                  <a:schemeClr val="tx1"/>
                </a:solidFill>
                <a:effectLst/>
                <a:latin typeface="+mn-lt"/>
                <a:ea typeface="+mn-ea"/>
                <a:cs typeface="+mn-cs"/>
              </a:rPr>
              <a:t>of an investment over a specified period of time longer than one year.</a:t>
            </a:r>
            <a:r>
              <a:rPr lang="en-US" sz="1600" b="0" i="0" kern="1200" baseline="30000" dirty="0" smtClean="0">
                <a:solidFill>
                  <a:schemeClr val="tx1"/>
                </a:solidFill>
                <a:effectLst/>
                <a:latin typeface="+mn-lt"/>
                <a:ea typeface="+mn-ea"/>
                <a:cs typeface="+mn-cs"/>
              </a:rPr>
              <a:t>16</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r>
              <a:rPr lang="en-US" dirty="0" smtClean="0"/>
              <a:t>Used in al surgical procedures</a:t>
            </a:r>
            <a:r>
              <a:rPr lang="en-US" baseline="0" dirty="0" smtClean="0"/>
              <a:t> today: open, </a:t>
            </a:r>
            <a:r>
              <a:rPr lang="en-US" baseline="0" dirty="0" err="1" smtClean="0"/>
              <a:t>laproscopic</a:t>
            </a:r>
            <a:r>
              <a:rPr lang="en-US" baseline="0" dirty="0" smtClean="0"/>
              <a:t>, robotic and endoscopic</a:t>
            </a:r>
            <a:r>
              <a:rPr lang="en-US" baseline="30000" dirty="0" smtClean="0"/>
              <a:t>8</a:t>
            </a:r>
            <a:endParaRPr baseline="30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endParaRPr/>
          </a:p>
        </p:txBody>
      </p:sp>
      <p:sp>
        <p:nvSpPr>
          <p:cNvPr id="57" name="Shape 57"/>
          <p:cNvSpPr>
            <a:spLocks noGrp="1"/>
          </p:cNvSpPr>
          <p:nvPr>
            <p:ph type="body" sz="quarter" idx="1"/>
          </p:nvPr>
        </p:nvSpPr>
        <p:spPr>
          <a:prstGeom prst="rect">
            <a:avLst/>
          </a:prstGeom>
        </p:spPr>
        <p:txBody>
          <a:bodyPr/>
          <a:lstStyle/>
          <a:p>
            <a:r>
              <a:rPr lang="en-US" b="1" dirty="0" smtClean="0"/>
              <a:t>FDA = Food and Drug Administration</a:t>
            </a:r>
          </a:p>
          <a:p>
            <a:pPr>
              <a:defRPr b="1"/>
            </a:pPr>
            <a:endParaRPr lang="en-US" dirty="0" smtClean="0"/>
          </a:p>
          <a:p>
            <a:pPr>
              <a:defRPr b="1"/>
            </a:pPr>
            <a:r>
              <a:rPr dirty="0" smtClean="0"/>
              <a:t>Pennsylvania </a:t>
            </a:r>
            <a:r>
              <a:rPr dirty="0"/>
              <a:t>Research Numbers</a:t>
            </a:r>
          </a:p>
          <a:p>
            <a:r>
              <a:rPr dirty="0"/>
              <a:t>28 fires/year x 50 states = 1,400 (if applied equally</a:t>
            </a:r>
            <a:r>
              <a:rPr dirty="0" smtClean="0"/>
              <a:t>)</a:t>
            </a:r>
            <a:endParaRPr lang="en-US" dirty="0" smtClean="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endParaRPr/>
          </a:p>
        </p:txBody>
      </p:sp>
      <p:sp>
        <p:nvSpPr>
          <p:cNvPr id="57" name="Shape 57"/>
          <p:cNvSpPr>
            <a:spLocks noGrp="1"/>
          </p:cNvSpPr>
          <p:nvPr>
            <p:ph type="body" sz="quarter" idx="1"/>
          </p:nvPr>
        </p:nvSpPr>
        <p:spPr>
          <a:prstGeom prst="rect">
            <a:avLst/>
          </a:prstGeom>
        </p:spPr>
        <p:txBody>
          <a:bodyPr/>
          <a:lstStyle/>
          <a:p>
            <a:r>
              <a:rPr b="1" dirty="0" smtClean="0"/>
              <a:t>AORN </a:t>
            </a:r>
            <a:r>
              <a:rPr b="1" dirty="0"/>
              <a:t>= Association for Perioperative </a:t>
            </a:r>
            <a:r>
              <a:rPr b="1" dirty="0" smtClean="0"/>
              <a:t>Nurses</a:t>
            </a:r>
            <a:r>
              <a:rPr lang="en-US" b="1" dirty="0" smtClean="0"/>
              <a:t>, </a:t>
            </a:r>
            <a:r>
              <a:rPr lang="en-US" sz="1200" b="0" i="0" kern="1200" dirty="0" smtClean="0">
                <a:solidFill>
                  <a:schemeClr val="tx1"/>
                </a:solidFill>
                <a:effectLst/>
                <a:latin typeface="+mn-lt"/>
                <a:ea typeface="+mn-ea"/>
                <a:cs typeface="+mn-cs"/>
              </a:rPr>
              <a:t>non-profit membership association representing the interests of more than 160,000 perioperative nurses by providing nursing education, standards, and clinical practice resources. AORN also defines and advances best nursing practices for surgical patients by researching and distributing scientifically based guidelines.</a:t>
            </a:r>
            <a:r>
              <a:rPr lang="en-US" sz="1200" b="0" i="0" kern="1200" baseline="30000" dirty="0" smtClean="0">
                <a:solidFill>
                  <a:schemeClr val="tx1"/>
                </a:solidFill>
                <a:effectLst/>
                <a:latin typeface="+mn-lt"/>
                <a:ea typeface="+mn-ea"/>
                <a:cs typeface="+mn-cs"/>
              </a:rPr>
              <a:t>2</a:t>
            </a:r>
            <a:endParaRPr b="1" baseline="30000" dirty="0"/>
          </a:p>
          <a:p>
            <a:endParaRPr dirty="0"/>
          </a:p>
          <a:p>
            <a:r>
              <a:rPr b="1" dirty="0"/>
              <a:t>AAO-HNW = American Academy of Otolaryngology – Head and Neck Surgery , </a:t>
            </a:r>
            <a:r>
              <a:rPr dirty="0"/>
              <a:t>(where n is respondents)</a:t>
            </a:r>
          </a:p>
          <a:p>
            <a:endParaRPr dirty="0"/>
          </a:p>
          <a:p>
            <a:pPr>
              <a:defRPr b="1"/>
            </a:pPr>
            <a:r>
              <a:rPr dirty="0"/>
              <a:t>Laparoscopic Surgery Injury Notes:</a:t>
            </a:r>
          </a:p>
          <a:p>
            <a:pPr marL="457200" lvl="1" indent="0">
              <a:buSzPct val="100000"/>
              <a:buFont typeface="Arial"/>
              <a:buChar char="•"/>
            </a:pPr>
            <a:r>
              <a:rPr dirty="0"/>
              <a:t> difficult and delayed diagnosis common</a:t>
            </a:r>
          </a:p>
          <a:p>
            <a:pPr marL="457200" lvl="1" indent="0">
              <a:buSzPct val="100000"/>
              <a:buFont typeface="Arial"/>
              <a:buChar char="•"/>
            </a:pPr>
            <a:r>
              <a:rPr dirty="0"/>
              <a:t> Typical ESU shaft not visible on video monitors resulting in potential unrecognized </a:t>
            </a:r>
            <a:r>
              <a:rPr dirty="0" smtClean="0"/>
              <a:t>injury</a:t>
            </a:r>
            <a:r>
              <a:rPr lang="en-US" baseline="30000" dirty="0" smtClean="0"/>
              <a:t>25</a:t>
            </a:r>
          </a:p>
          <a:p>
            <a:pPr marL="457200" lvl="1" indent="0">
              <a:buSzPct val="100000"/>
              <a:buFont typeface="Arial"/>
              <a:buChar char="•"/>
            </a:pPr>
            <a:endParaRPr lang="en-US" dirty="0" smtClean="0"/>
          </a:p>
          <a:p>
            <a:pPr marL="457200" lvl="1" indent="0">
              <a:buSzPct val="100000"/>
              <a:buFont typeface="Arial"/>
              <a:buNone/>
            </a:pPr>
            <a:endParaRPr dirty="0"/>
          </a:p>
        </p:txBody>
      </p:sp>
    </p:spTree>
    <p:extLst>
      <p:ext uri="{BB962C8B-B14F-4D97-AF65-F5344CB8AC3E}">
        <p14:creationId xmlns:p14="http://schemas.microsoft.com/office/powerpoint/2010/main" val="86840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prstGeom prst="rect">
            <a:avLst/>
          </a:prstGeom>
        </p:spPr>
        <p:txBody>
          <a:bodyPr/>
          <a:lstStyle/>
          <a:p>
            <a:endParaRPr/>
          </a:p>
        </p:txBody>
      </p:sp>
      <p:sp>
        <p:nvSpPr>
          <p:cNvPr id="63" name="Shape 63"/>
          <p:cNvSpPr>
            <a:spLocks noGrp="1"/>
          </p:cNvSpPr>
          <p:nvPr>
            <p:ph type="body" sz="quarter" idx="1"/>
          </p:nvPr>
        </p:nvSpPr>
        <p:spPr>
          <a:prstGeom prst="rect">
            <a:avLst/>
          </a:prstGeom>
        </p:spPr>
        <p:txBody>
          <a:bodyPr/>
          <a:lstStyle/>
          <a:p>
            <a:pPr>
              <a:defRPr b="1"/>
            </a:pPr>
            <a:r>
              <a:rPr dirty="0"/>
              <a:t>Reporting Not Timely</a:t>
            </a:r>
          </a:p>
          <a:p>
            <a:r>
              <a:rPr dirty="0" smtClean="0"/>
              <a:t>Often </a:t>
            </a:r>
            <a:r>
              <a:rPr dirty="0"/>
              <a:t>18+ months from incident to public </a:t>
            </a:r>
            <a:r>
              <a:rPr dirty="0" smtClean="0"/>
              <a:t>reporting</a:t>
            </a:r>
            <a:r>
              <a:rPr lang="en-US" baseline="30000" dirty="0" smtClean="0"/>
              <a:t>28 </a:t>
            </a:r>
          </a:p>
          <a:p>
            <a:endParaRPr lang="en-US" baseline="30000" dirty="0" smtClean="0"/>
          </a:p>
          <a:p>
            <a:r>
              <a:rPr lang="en-US" b="1" dirty="0" smtClean="0"/>
              <a:t>FDA = Food and Drug Administration</a:t>
            </a:r>
          </a:p>
          <a:p>
            <a:endParaRPr lang="en-US" b="1" dirty="0" smtClean="0"/>
          </a:p>
          <a:p>
            <a:r>
              <a:rPr lang="en-US" b="1" dirty="0" smtClean="0"/>
              <a:t>JCAHO = Joint Commission on the Accreditation of Health Care Organizations</a:t>
            </a:r>
          </a:p>
          <a:p>
            <a:endParaRPr lang="en-US" b="1" dirty="0" smtClean="0"/>
          </a:p>
          <a:p>
            <a:r>
              <a:rPr lang="en-US" b="1" dirty="0" smtClean="0"/>
              <a:t>ECRI = Emergency Care Research Institute</a:t>
            </a:r>
          </a:p>
          <a:p>
            <a:endParaRPr baseline="30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D5CB81-8BDB-224B-B92F-4636DFD5A1A5}"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191429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5CB81-8BDB-224B-B92F-4636DFD5A1A5}"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194090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5CB81-8BDB-224B-B92F-4636DFD5A1A5}"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89074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623639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5CB81-8BDB-224B-B92F-4636DFD5A1A5}"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297047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D5CB81-8BDB-224B-B92F-4636DFD5A1A5}"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268707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D5CB81-8BDB-224B-B92F-4636DFD5A1A5}" type="datetimeFigureOut">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239351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D5CB81-8BDB-224B-B92F-4636DFD5A1A5}" type="datetimeFigureOut">
              <a:rPr lang="en-US" smtClean="0"/>
              <a:t>4/25/17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240041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D5CB81-8BDB-224B-B92F-4636DFD5A1A5}" type="datetimeFigureOut">
              <a:rPr lang="en-US" smtClean="0"/>
              <a:t>4/25/17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159221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5CB81-8BDB-224B-B92F-4636DFD5A1A5}" type="datetimeFigureOut">
              <a:rPr lang="en-US" smtClean="0"/>
              <a:t>4/25/17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348174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5CB81-8BDB-224B-B92F-4636DFD5A1A5}" type="datetimeFigureOut">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16464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5CB81-8BDB-224B-B92F-4636DFD5A1A5}" type="datetimeFigureOut">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225C77-CE7F-C147-9CF0-E1775CAFDE08}" type="slidenum">
              <a:rPr lang="en-US" smtClean="0"/>
              <a:t>‹#›</a:t>
            </a:fld>
            <a:endParaRPr lang="en-US" dirty="0"/>
          </a:p>
        </p:txBody>
      </p:sp>
    </p:spTree>
    <p:extLst>
      <p:ext uri="{BB962C8B-B14F-4D97-AF65-F5344CB8AC3E}">
        <p14:creationId xmlns:p14="http://schemas.microsoft.com/office/powerpoint/2010/main" val="8831852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5CB81-8BDB-224B-B92F-4636DFD5A1A5}" type="datetimeFigureOut">
              <a:rPr lang="en-US" smtClean="0"/>
              <a:t>4/25/17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25C77-CE7F-C147-9CF0-E1775CAFDE08}" type="slidenum">
              <a:rPr lang="en-US" smtClean="0"/>
              <a:t>‹#›</a:t>
            </a:fld>
            <a:endParaRPr lang="en-US" dirty="0"/>
          </a:p>
        </p:txBody>
      </p:sp>
    </p:spTree>
    <p:extLst>
      <p:ext uri="{BB962C8B-B14F-4D97-AF65-F5344CB8AC3E}">
        <p14:creationId xmlns:p14="http://schemas.microsoft.com/office/powerpoint/2010/main" val="4205557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omments" Target="../comments/comment5.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1" Type="http://schemas.openxmlformats.org/officeDocument/2006/relationships/hyperlink" Target="http://www.transparencymarketresearch.com/minimally-invasive-surgery-market.html" TargetMode="External"/><Relationship Id="rId12" Type="http://schemas.openxmlformats.org/officeDocument/2006/relationships/hyperlink" Target="http://www.aboutpharma.com/blog/2017/03/21/electrosurgical-devices-market-size-to-reach-7-2-billion-by-2025-grand-view-research-inc/" TargetMode="External"/><Relationship Id="rId13" Type="http://schemas.openxmlformats.org/officeDocument/2006/relationships/hyperlink" Target="http://www.aana.com/resources2/professionalpractice/Pages/Surgical-Fires.aspx"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aorn.org/about-aorn" TargetMode="External"/><Relationship Id="rId4" Type="http://schemas.openxmlformats.org/officeDocument/2006/relationships/hyperlink" Target="http://www.transparencymarketresearch.com/electrosurgical-devices-market.html" TargetMode="External"/><Relationship Id="rId5" Type="http://schemas.openxmlformats.org/officeDocument/2006/relationships/hyperlink" Target="http://www.businesswire.com/news/home/20170314006228/en/Global-Electrosurgical-Devices-Market-2016-2022---User" TargetMode="External"/><Relationship Id="rId6" Type="http://schemas.openxmlformats.org/officeDocument/2006/relationships/hyperlink" Target="http://www.fuseprogram.org/wp-content/uploads/2016/04/www.generalsurgerynews.pdf" TargetMode="External"/><Relationship Id="rId7" Type="http://schemas.openxmlformats.org/officeDocument/2006/relationships/hyperlink" Target="https://www.ncbi.nlm.nih.gov/books/NBK20471/" TargetMode="External"/><Relationship Id="rId8" Type="http://schemas.openxmlformats.org/officeDocument/2006/relationships/hyperlink" Target="https://www.cdc.gov/nchs/fastats/hospital.htm" TargetMode="External"/><Relationship Id="rId9" Type="http://schemas.openxmlformats.org/officeDocument/2006/relationships/hyperlink" Target="http://www.who.int/bulletin/volumes/94/3/15-159293/en/" TargetMode="External"/><Relationship Id="rId10" Type="http://schemas.openxmlformats.org/officeDocument/2006/relationships/hyperlink" Target="http://www.investopedia.com/terms/c/cagr.as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hyperlink" Target="http://www.nfpa.org/news-and-research/publications/nfpa-journal/2012/january-february-2012/features/operation-fire-safety" TargetMode="External"/><Relationship Id="rId4" Type="http://schemas.openxmlformats.org/officeDocument/2006/relationships/hyperlink" Target="http://www.beckershospitalreview.com/quality/never-event-and-preventable-patient-harm-data-10-challenges-recommendations.html" TargetMode="External"/><Relationship Id="rId5" Type="http://schemas.openxmlformats.org/officeDocument/2006/relationships/hyperlink" Target="https://www.fda.gov/Drugs/DrugSafety/SafeUseInitiative/ucm239511.htm" TargetMode="External"/><Relationship Id="rId6" Type="http://schemas.openxmlformats.org/officeDocument/2006/relationships/hyperlink" Target="http://medical-dictionary.thefreedictionary.com/Monitored+Anesthesia+Care" TargetMode="External"/><Relationship Id="rId7" Type="http://schemas.openxmlformats.org/officeDocument/2006/relationships/hyperlink" Target="https://www.merriam-webster.com/dictionary/hydrocarbon" TargetMode="External"/><Relationship Id="rId8" Type="http://schemas.openxmlformats.org/officeDocument/2006/relationships/hyperlink" Target="http://www.quickmedical.com/downloads/aaron_understanding-r2_pr.pdf" TargetMode="External"/><Relationship Id="rId9" Type="http://schemas.openxmlformats.org/officeDocument/2006/relationships/hyperlink" Target="https://www.shopcross.com/smart/lel-lower-explosive-limit" TargetMode="External"/><Relationship Id="rId10" Type="http://schemas.openxmlformats.org/officeDocument/2006/relationships/hyperlink" Target="http://www.leapfroggroup.org/sites/default/files/Files/Castlight-Leapfrog_Never_Events_Final.pdf" TargetMode="External"/><Relationship Id="rId1" Type="http://schemas.openxmlformats.org/officeDocument/2006/relationships/slideLayout" Target="../slideLayouts/slideLayout2.xml"/><Relationship Id="rId2" Type="http://schemas.openxmlformats.org/officeDocument/2006/relationships/hyperlink" Target="http://contemporaryobgyn.modernmedicine.com/contemporary-obgyn/content/tags/aesculap/electrosurgery-newest-energy-based-device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advancingsurgicalcare.com/whatisanasc" TargetMode="External"/><Relationship Id="rId4" Type="http://schemas.openxmlformats.org/officeDocument/2006/relationships/hyperlink" Target="http://internetofthingsagenda.techtarget.com/definition/micro-electromechanical-systems-MEMS" TargetMode="External"/><Relationship Id="rId5" Type="http://schemas.openxmlformats.org/officeDocument/2006/relationships/hyperlink" Target="http://www.beckersasc.com/asc-turnarounds-ideas-to-improve-performance/50-things-to-know-about-the-ambulatory-surgery-center-industry.html" TargetMode="External"/><Relationship Id="rId6" Type="http://schemas.openxmlformats.org/officeDocument/2006/relationships/hyperlink" Target="https://uclue.com/?xq=5379" TargetMode="External"/><Relationship Id="rId7" Type="http://schemas.openxmlformats.org/officeDocument/2006/relationships/hyperlink" Target="http://www.beckersasc.com/asc-turnarounds-ideas-to-improve-performance/42-statistics-on-asc-space-and-rent.html" TargetMode="External"/><Relationship Id="rId8" Type="http://schemas.openxmlformats.org/officeDocument/2006/relationships/hyperlink" Target="https://www.dicardiology.com/article/disposable-medical-sensor-market-approach-7-billion-2019" TargetMode="External"/><Relationship Id="rId9" Type="http://schemas.openxmlformats.org/officeDocument/2006/relationships/hyperlink" Target="http://planet.infowars.com/health/global-electrosurgical-device-market-analysis-and-forecasts-by-product-2024" TargetMode="External"/><Relationship Id="rId10"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http://www.investopedia.com/terms/o/oem.asp"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nvSpPr>
        <p:spPr>
          <a:xfrm>
            <a:off x="-15419" y="1550062"/>
            <a:ext cx="9174838" cy="4156853"/>
          </a:xfrm>
          <a:prstGeom prst="rect">
            <a:avLst/>
          </a:prstGeom>
          <a:solidFill>
            <a:srgbClr val="EB2302"/>
          </a:solidFill>
          <a:ln w="12700">
            <a:miter lim="400000"/>
          </a:ln>
          <a:effectLst>
            <a:outerShdw blurRad="38100" dist="23000" dir="16155297" rotWithShape="0">
              <a:srgbClr val="000000">
                <a:alpha val="35000"/>
              </a:srgbClr>
            </a:outerShdw>
          </a:effectLst>
        </p:spPr>
        <p:txBody>
          <a:bodyPr lIns="45719" rIns="45719" anchor="ctr"/>
          <a:lstStyle/>
          <a:p>
            <a:endParaRPr/>
          </a:p>
        </p:txBody>
      </p:sp>
      <p:pic>
        <p:nvPicPr>
          <p:cNvPr id="32" name="Spark_off_logo.jpg"/>
          <p:cNvPicPr>
            <a:picLocks noChangeAspect="1"/>
          </p:cNvPicPr>
          <p:nvPr/>
        </p:nvPicPr>
        <p:blipFill>
          <a:blip r:embed="rId3">
            <a:extLst/>
          </a:blip>
          <a:stretch>
            <a:fillRect/>
          </a:stretch>
        </p:blipFill>
        <p:spPr>
          <a:xfrm>
            <a:off x="5826337" y="274345"/>
            <a:ext cx="3100910" cy="1144384"/>
          </a:xfrm>
          <a:prstGeom prst="rect">
            <a:avLst/>
          </a:prstGeom>
          <a:ln w="12700">
            <a:miter lim="400000"/>
          </a:ln>
        </p:spPr>
      </p:pic>
      <p:sp>
        <p:nvSpPr>
          <p:cNvPr id="33" name="Shape 33"/>
          <p:cNvSpPr/>
          <p:nvPr/>
        </p:nvSpPr>
        <p:spPr>
          <a:xfrm>
            <a:off x="1283474" y="3069991"/>
            <a:ext cx="5215208" cy="240065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0" indent="0">
              <a:lnSpc>
                <a:spcPct val="100000"/>
              </a:lnSpc>
              <a:spcBef>
                <a:spcPts val="0"/>
              </a:spcBef>
              <a:buSzTx/>
              <a:buFontTx/>
              <a:buNone/>
              <a:defRPr sz="2500">
                <a:solidFill>
                  <a:srgbClr val="FFFFFF"/>
                </a:solidFill>
                <a:latin typeface="Proxima Nova Bold"/>
                <a:ea typeface="Proxima Nova Bold"/>
                <a:cs typeface="Proxima Nova Bold"/>
                <a:sym typeface="Proxima Nova Bold"/>
              </a:defRPr>
            </a:pPr>
            <a:r>
              <a:rPr lang="en-US" sz="3000" dirty="0" smtClean="0"/>
              <a:t>The Industry’s Best Kept </a:t>
            </a:r>
            <a:r>
              <a:rPr lang="en-US" sz="3000" dirty="0" smtClean="0">
                <a:solidFill>
                  <a:schemeClr val="bg1"/>
                </a:solidFill>
              </a:rPr>
              <a:t>Secret: </a:t>
            </a:r>
          </a:p>
          <a:p>
            <a:pPr marL="0" indent="0">
              <a:lnSpc>
                <a:spcPct val="100000"/>
              </a:lnSpc>
              <a:spcBef>
                <a:spcPts val="0"/>
              </a:spcBef>
              <a:buSzTx/>
              <a:buFontTx/>
              <a:buNone/>
              <a:defRPr sz="2500">
                <a:solidFill>
                  <a:srgbClr val="FFFFFF"/>
                </a:solidFill>
                <a:latin typeface="Proxima Nova Bold"/>
                <a:ea typeface="Proxima Nova Bold"/>
                <a:cs typeface="Proxima Nova Bold"/>
                <a:sym typeface="Proxima Nova Bold"/>
              </a:defRPr>
            </a:pPr>
            <a:r>
              <a:rPr lang="en-US" sz="3000" dirty="0" smtClean="0"/>
              <a:t>Surgical Danger and the </a:t>
            </a:r>
          </a:p>
          <a:p>
            <a:pPr marL="0" indent="0">
              <a:lnSpc>
                <a:spcPct val="100000"/>
              </a:lnSpc>
              <a:spcBef>
                <a:spcPts val="0"/>
              </a:spcBef>
              <a:buSzTx/>
              <a:buFontTx/>
              <a:buNone/>
              <a:defRPr sz="2500">
                <a:solidFill>
                  <a:srgbClr val="FFFFFF"/>
                </a:solidFill>
                <a:latin typeface="Proxima Nova Bold"/>
                <a:ea typeface="Proxima Nova Bold"/>
                <a:cs typeface="Proxima Nova Bold"/>
                <a:sym typeface="Proxima Nova Bold"/>
              </a:defRPr>
            </a:pPr>
            <a:r>
              <a:rPr lang="en-US" sz="3000" dirty="0" smtClean="0"/>
              <a:t>New Technological Solution</a:t>
            </a:r>
          </a:p>
          <a:p>
            <a:pPr marL="0" indent="0">
              <a:lnSpc>
                <a:spcPct val="100000"/>
              </a:lnSpc>
              <a:spcBef>
                <a:spcPts val="0"/>
              </a:spcBef>
              <a:buSzTx/>
              <a:buFontTx/>
              <a:buNone/>
              <a:defRPr sz="2500">
                <a:solidFill>
                  <a:srgbClr val="FFFFFF"/>
                </a:solidFill>
                <a:latin typeface="Proxima Nova Bold"/>
                <a:ea typeface="Proxima Nova Bold"/>
                <a:cs typeface="Proxima Nova Bold"/>
                <a:sym typeface="Proxima Nova Bold"/>
              </a:defRPr>
            </a:pPr>
            <a:endParaRPr lang="en-US" sz="3000" dirty="0"/>
          </a:p>
          <a:p>
            <a:pPr marL="0" indent="0">
              <a:lnSpc>
                <a:spcPct val="100000"/>
              </a:lnSpc>
              <a:spcBef>
                <a:spcPts val="0"/>
              </a:spcBef>
              <a:buSzTx/>
              <a:buFontTx/>
              <a:buNone/>
              <a:defRPr sz="2500">
                <a:solidFill>
                  <a:srgbClr val="FFFFFF"/>
                </a:solidFill>
                <a:latin typeface="Proxima Nova Bold"/>
                <a:ea typeface="Proxima Nova Bold"/>
                <a:cs typeface="Proxima Nova Bold"/>
                <a:sym typeface="Proxima Nova Bold"/>
              </a:defRPr>
            </a:pPr>
            <a:r>
              <a:rPr lang="en-US" sz="3000" dirty="0" smtClean="0"/>
              <a:t>Presenter name and date</a:t>
            </a:r>
            <a:endParaRPr dirty="0"/>
          </a:p>
        </p:txBody>
      </p:sp>
    </p:spTree>
    <p:extLst>
      <p:ext uri="{BB962C8B-B14F-4D97-AF65-F5344CB8AC3E}">
        <p14:creationId xmlns:p14="http://schemas.microsoft.com/office/powerpoint/2010/main" val="161490246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normAutofit/>
          </a:bodyPr>
          <a:lstStyle/>
          <a:p>
            <a:r>
              <a:rPr lang="en-US" dirty="0" smtClean="0"/>
              <a:t>Huge </a:t>
            </a:r>
            <a:r>
              <a:rPr dirty="0" smtClean="0"/>
              <a:t>Absolute </a:t>
            </a:r>
            <a:r>
              <a:rPr lang="en-US" dirty="0" smtClean="0"/>
              <a:t>Fire </a:t>
            </a:r>
            <a:r>
              <a:rPr dirty="0" smtClean="0"/>
              <a:t>Risk</a:t>
            </a:r>
            <a:r>
              <a:rPr lang="en-US" baseline="30000" dirty="0"/>
              <a:t>5</a:t>
            </a:r>
            <a:r>
              <a:rPr dirty="0" smtClean="0"/>
              <a:t> </a:t>
            </a:r>
            <a:endParaRPr dirty="0"/>
          </a:p>
        </p:txBody>
      </p:sp>
      <p:sp>
        <p:nvSpPr>
          <p:cNvPr id="66" name="Shape 66"/>
          <p:cNvSpPr>
            <a:spLocks noGrp="1"/>
          </p:cNvSpPr>
          <p:nvPr>
            <p:ph type="body" idx="1"/>
          </p:nvPr>
        </p:nvSpPr>
        <p:spPr>
          <a:xfrm>
            <a:off x="604912" y="2188032"/>
            <a:ext cx="7948246" cy="4525964"/>
          </a:xfrm>
          <a:prstGeom prst="rect">
            <a:avLst/>
          </a:prstGeom>
        </p:spPr>
        <p:txBody>
          <a:bodyPr/>
          <a:lstStyle/>
          <a:p>
            <a:pPr>
              <a:defRPr sz="1600"/>
            </a:pPr>
            <a:r>
              <a:rPr sz="2400" dirty="0"/>
              <a:t>During 1 procedure, a surgeon activates ESU an average of </a:t>
            </a:r>
            <a:r>
              <a:rPr sz="3600" dirty="0"/>
              <a:t>100 </a:t>
            </a:r>
            <a:r>
              <a:rPr sz="3600" dirty="0" smtClean="0"/>
              <a:t>times!</a:t>
            </a:r>
            <a:r>
              <a:rPr lang="en-US" sz="2400" baseline="30000" dirty="0"/>
              <a:t>5</a:t>
            </a:r>
            <a:endParaRPr lang="en-US" sz="2400" baseline="30000" dirty="0" smtClean="0"/>
          </a:p>
          <a:p>
            <a:pPr marL="0" indent="0">
              <a:buNone/>
              <a:defRPr sz="1600"/>
            </a:pPr>
            <a:endParaRPr lang="en-US" sz="2400" dirty="0" smtClean="0"/>
          </a:p>
          <a:p>
            <a:pPr>
              <a:defRPr sz="1600"/>
            </a:pPr>
            <a:r>
              <a:rPr sz="2400" dirty="0" smtClean="0"/>
              <a:t>100 </a:t>
            </a:r>
            <a:r>
              <a:rPr sz="2400" dirty="0"/>
              <a:t>ESU </a:t>
            </a:r>
            <a:r>
              <a:rPr sz="2400" dirty="0" smtClean="0"/>
              <a:t>activations/surgery  x </a:t>
            </a:r>
            <a:r>
              <a:rPr lang="en-US" sz="2400" dirty="0" smtClean="0"/>
              <a:t>312 million worldwide surgeries/yr</a:t>
            </a:r>
            <a:r>
              <a:rPr lang="en-US" sz="2400" baseline="30000" dirty="0" smtClean="0"/>
              <a:t>15</a:t>
            </a:r>
            <a:r>
              <a:rPr lang="en-US" sz="2400" dirty="0" smtClean="0"/>
              <a:t> =</a:t>
            </a:r>
            <a:r>
              <a:rPr lang="en-US" sz="2400" dirty="0"/>
              <a:t> </a:t>
            </a:r>
            <a:r>
              <a:rPr lang="en-US" sz="2400" dirty="0" smtClean="0"/>
              <a:t>31 billion 290 </a:t>
            </a:r>
            <a:r>
              <a:rPr sz="2400" dirty="0" smtClean="0"/>
              <a:t>million </a:t>
            </a:r>
            <a:r>
              <a:rPr sz="2400" dirty="0"/>
              <a:t>reasons </a:t>
            </a:r>
            <a:r>
              <a:rPr sz="2400" dirty="0" smtClean="0"/>
              <a:t>to </a:t>
            </a:r>
            <a:r>
              <a:rPr sz="2400" dirty="0"/>
              <a:t>take </a:t>
            </a:r>
            <a:r>
              <a:rPr lang="en-US" sz="2400" dirty="0" smtClean="0"/>
              <a:t>surgical fire</a:t>
            </a:r>
            <a:r>
              <a:rPr sz="2400" dirty="0" smtClean="0"/>
              <a:t> </a:t>
            </a:r>
            <a:r>
              <a:rPr sz="2400" dirty="0"/>
              <a:t>safety </a:t>
            </a:r>
            <a:r>
              <a:rPr sz="2400" dirty="0" smtClean="0"/>
              <a:t>seriously</a:t>
            </a:r>
            <a:endParaRPr sz="2400" dirty="0"/>
          </a:p>
        </p:txBody>
      </p:sp>
      <p:sp>
        <p:nvSpPr>
          <p:cNvPr id="67" name="Shape 67"/>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11</a:t>
            </a:fld>
            <a:endParaRPr/>
          </a:p>
        </p:txBody>
      </p:sp>
    </p:spTree>
    <p:extLst>
      <p:ext uri="{BB962C8B-B14F-4D97-AF65-F5344CB8AC3E}">
        <p14:creationId xmlns:p14="http://schemas.microsoft.com/office/powerpoint/2010/main" val="145570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261898"/>
            <a:ext cx="8229600" cy="571500"/>
          </a:xfrm>
        </p:spPr>
        <p:txBody>
          <a:bodyPr>
            <a:normAutofit fontScale="90000"/>
          </a:bodyPr>
          <a:lstStyle/>
          <a:p>
            <a:r>
              <a:rPr lang="en-US" sz="3100" dirty="0" smtClean="0"/>
              <a:t/>
            </a:r>
            <a:br>
              <a:rPr lang="en-US" sz="3100" dirty="0" smtClean="0"/>
            </a:br>
            <a:endParaRPr lang="en-US" sz="3100" dirty="0"/>
          </a:p>
        </p:txBody>
      </p:sp>
      <p:pic>
        <p:nvPicPr>
          <p:cNvPr id="4" name="Content Placeholder 3"/>
          <p:cNvPicPr>
            <a:picLocks noGrp="1" noChangeAspect="1"/>
          </p:cNvPicPr>
          <p:nvPr>
            <p:ph idx="1"/>
          </p:nvPr>
        </p:nvPicPr>
        <p:blipFill>
          <a:blip r:embed="rId3"/>
          <a:srcRect l="-63560" r="-63560"/>
          <a:stretch>
            <a:fillRect/>
          </a:stretch>
        </p:blipFill>
        <p:spPr>
          <a:xfrm>
            <a:off x="457198" y="2119148"/>
            <a:ext cx="8229600" cy="3162300"/>
          </a:xfrm>
        </p:spPr>
      </p:pic>
      <p:sp>
        <p:nvSpPr>
          <p:cNvPr id="5" name="TextBox 4"/>
          <p:cNvSpPr txBox="1"/>
          <p:nvPr/>
        </p:nvSpPr>
        <p:spPr>
          <a:xfrm>
            <a:off x="1801091" y="5514109"/>
            <a:ext cx="5569527" cy="400110"/>
          </a:xfrm>
          <a:prstGeom prst="rect">
            <a:avLst/>
          </a:prstGeom>
          <a:noFill/>
        </p:spPr>
        <p:txBody>
          <a:bodyPr wrap="square" rtlCol="0">
            <a:spAutoFit/>
          </a:bodyPr>
          <a:lstStyle/>
          <a:p>
            <a:pPr algn="ctr"/>
            <a:r>
              <a:rPr lang="en-US" sz="2000" dirty="0" smtClean="0">
                <a:solidFill>
                  <a:srgbClr val="FF0000"/>
                </a:solidFill>
              </a:rPr>
              <a:t>OXYGEN + FUEL + HEAT = FIRE</a:t>
            </a:r>
            <a:r>
              <a:rPr lang="en-US" sz="2000" baseline="30000" dirty="0" smtClean="0">
                <a:solidFill>
                  <a:srgbClr val="FF0000"/>
                </a:solidFill>
              </a:rPr>
              <a:t>13,30</a:t>
            </a:r>
            <a:r>
              <a:rPr lang="en-US" sz="2000" dirty="0" smtClean="0">
                <a:solidFill>
                  <a:srgbClr val="FF0000"/>
                </a:solidFill>
              </a:rPr>
              <a:t> </a:t>
            </a:r>
            <a:endParaRPr lang="en-US" sz="2000" dirty="0">
              <a:solidFill>
                <a:srgbClr val="FF0000"/>
              </a:solidFill>
            </a:endParaRPr>
          </a:p>
        </p:txBody>
      </p:sp>
      <p:sp>
        <p:nvSpPr>
          <p:cNvPr id="6" name="Shape 65"/>
          <p:cNvSpPr txBox="1">
            <a:spLocks/>
          </p:cNvSpPr>
          <p:nvPr/>
        </p:nvSpPr>
        <p:spPr>
          <a:xfrm>
            <a:off x="457198" y="457737"/>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The </a:t>
            </a:r>
            <a:r>
              <a:rPr lang="en-US" dirty="0" smtClean="0"/>
              <a:t>Fire </a:t>
            </a:r>
            <a:r>
              <a:rPr lang="en-US" dirty="0"/>
              <a:t>Triangle </a:t>
            </a:r>
            <a:r>
              <a:rPr lang="mr-IN" dirty="0"/>
              <a:t>–</a:t>
            </a:r>
            <a:r>
              <a:rPr lang="en-US" dirty="0"/>
              <a:t> </a:t>
            </a:r>
            <a:endParaRPr lang="en-US" dirty="0" smtClean="0"/>
          </a:p>
          <a:p>
            <a:r>
              <a:rPr lang="en-US" dirty="0" smtClean="0">
                <a:solidFill>
                  <a:srgbClr val="00B050"/>
                </a:solidFill>
              </a:rPr>
              <a:t>A </a:t>
            </a:r>
            <a:r>
              <a:rPr lang="en-US" dirty="0">
                <a:solidFill>
                  <a:srgbClr val="00B050"/>
                </a:solidFill>
              </a:rPr>
              <a:t>Recipe for Fire in Every </a:t>
            </a:r>
            <a:r>
              <a:rPr lang="en-US" dirty="0" smtClean="0">
                <a:solidFill>
                  <a:srgbClr val="00B050"/>
                </a:solidFill>
              </a:rPr>
              <a:t>OR</a:t>
            </a:r>
            <a:r>
              <a:rPr lang="en-US" baseline="30000" dirty="0" smtClean="0"/>
              <a:t>13,30</a:t>
            </a:r>
            <a:r>
              <a:rPr lang="en-US" baseline="30000" dirty="0" smtClean="0">
                <a:solidFill>
                  <a:srgbClr val="00B050"/>
                </a:solidFill>
              </a:rPr>
              <a:t> </a:t>
            </a:r>
            <a:endParaRPr lang="en-US" baseline="30000" dirty="0">
              <a:solidFill>
                <a:srgbClr val="00B050"/>
              </a:solidFill>
            </a:endParaRPr>
          </a:p>
        </p:txBody>
      </p:sp>
    </p:spTree>
    <p:extLst>
      <p:ext uri="{BB962C8B-B14F-4D97-AF65-F5344CB8AC3E}">
        <p14:creationId xmlns:p14="http://schemas.microsoft.com/office/powerpoint/2010/main" val="2252963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402877" y="459723"/>
            <a:ext cx="8338246" cy="1421657"/>
          </a:xfrm>
          <a:prstGeom prst="rect">
            <a:avLst/>
          </a:prstGeom>
        </p:spPr>
        <p:txBody>
          <a:bodyPr/>
          <a:lstStyle/>
          <a:p>
            <a:r>
              <a:rPr lang="en-US" sz="2800" dirty="0"/>
              <a:t>The Fire Triangle </a:t>
            </a:r>
            <a:r>
              <a:rPr lang="mr-IN" sz="2800" dirty="0"/>
              <a:t>–</a:t>
            </a:r>
            <a:r>
              <a:rPr lang="en-US" sz="2800" dirty="0"/>
              <a:t> </a:t>
            </a:r>
            <a:br>
              <a:rPr lang="en-US" sz="2800" dirty="0"/>
            </a:br>
            <a:r>
              <a:rPr lang="en-US" sz="2800" dirty="0">
                <a:solidFill>
                  <a:srgbClr val="00B050"/>
                </a:solidFill>
              </a:rPr>
              <a:t>A Recipe for Fire in Every </a:t>
            </a:r>
            <a:r>
              <a:rPr lang="en-US" sz="2800" dirty="0" smtClean="0">
                <a:solidFill>
                  <a:srgbClr val="00B050"/>
                </a:solidFill>
              </a:rPr>
              <a:t>OR</a:t>
            </a:r>
            <a:r>
              <a:rPr lang="en-US" sz="2800" baseline="30000" dirty="0" smtClean="0"/>
              <a:t>13,30</a:t>
            </a:r>
            <a:r>
              <a:rPr lang="en-US" sz="2800" baseline="30000" dirty="0" smtClean="0">
                <a:solidFill>
                  <a:srgbClr val="00B050"/>
                </a:solidFill>
              </a:rPr>
              <a:t> </a:t>
            </a:r>
            <a:endParaRPr lang="en-US" sz="2800" baseline="30000" dirty="0">
              <a:solidFill>
                <a:srgbClr val="00B050"/>
              </a:solidFill>
            </a:endParaRPr>
          </a:p>
        </p:txBody>
      </p:sp>
      <p:sp>
        <p:nvSpPr>
          <p:cNvPr id="42" name="Shape 42"/>
          <p:cNvSpPr>
            <a:spLocks noGrp="1"/>
          </p:cNvSpPr>
          <p:nvPr>
            <p:ph type="body" idx="1"/>
          </p:nvPr>
        </p:nvSpPr>
        <p:spPr>
          <a:xfrm>
            <a:off x="228601" y="1984869"/>
            <a:ext cx="8512522" cy="3612367"/>
          </a:xfrm>
          <a:prstGeom prst="rect">
            <a:avLst/>
          </a:prstGeom>
          <a:ln>
            <a:solidFill>
              <a:srgbClr val="FF0000"/>
            </a:solidFill>
          </a:ln>
        </p:spPr>
        <p:txBody>
          <a:bodyPr>
            <a:normAutofit/>
          </a:bodyPr>
          <a:lstStyle/>
          <a:p>
            <a:pPr marL="0" indent="0">
              <a:buNone/>
            </a:pPr>
            <a:r>
              <a:rPr lang="en-US" sz="2000" b="1" dirty="0" smtClean="0">
                <a:latin typeface="Lucida Grande"/>
                <a:ea typeface="Lucida Grande"/>
                <a:cs typeface="Lucida Grande"/>
              </a:rPr>
              <a:t>Modern OR Preferences Create </a:t>
            </a:r>
            <a:r>
              <a:rPr lang="en-US" sz="2000" b="1" dirty="0" smtClean="0">
                <a:solidFill>
                  <a:srgbClr val="00B050"/>
                </a:solidFill>
                <a:latin typeface="Lucida Grande"/>
                <a:ea typeface="Lucida Grande"/>
                <a:cs typeface="Lucida Grande"/>
              </a:rPr>
              <a:t>a Dangerous </a:t>
            </a:r>
            <a:r>
              <a:rPr lang="en-US" sz="2000" b="1" dirty="0" smtClean="0">
                <a:latin typeface="Lucida Grande"/>
                <a:ea typeface="Lucida Grande"/>
                <a:cs typeface="Lucida Grande"/>
              </a:rPr>
              <a:t>Fire Triangle </a:t>
            </a:r>
          </a:p>
          <a:p>
            <a:pPr marL="0" indent="0">
              <a:buNone/>
            </a:pPr>
            <a:endParaRPr lang="en-US" sz="1100" dirty="0">
              <a:latin typeface="Lucida Grande"/>
              <a:ea typeface="Lucida Grande"/>
              <a:cs typeface="Lucida Grande"/>
            </a:endParaRPr>
          </a:p>
          <a:p>
            <a:pPr marL="0" indent="0">
              <a:buNone/>
            </a:pPr>
            <a:r>
              <a:rPr lang="en-US" sz="2400" dirty="0" smtClean="0">
                <a:solidFill>
                  <a:srgbClr val="FF0000"/>
                </a:solidFill>
                <a:latin typeface="Lucida Grande"/>
                <a:ea typeface="Lucida Grande"/>
                <a:cs typeface="Lucida Grande"/>
              </a:rPr>
              <a:t>OXYGEN</a:t>
            </a:r>
            <a:r>
              <a:rPr lang="en-US" sz="2400" dirty="0" smtClean="0">
                <a:latin typeface="Lucida Grande"/>
                <a:ea typeface="Lucida Grande"/>
                <a:cs typeface="Lucida Grande"/>
              </a:rPr>
              <a:t> </a:t>
            </a:r>
            <a:r>
              <a:rPr lang="en-US" sz="1900" dirty="0" smtClean="0">
                <a:solidFill>
                  <a:srgbClr val="00B050"/>
                </a:solidFill>
                <a:latin typeface="Lucida Grande"/>
                <a:ea typeface="Lucida Grande"/>
                <a:cs typeface="Lucida Grande"/>
              </a:rPr>
              <a:t>(in already O2</a:t>
            </a:r>
            <a:r>
              <a:rPr lang="mr-IN" sz="1900" dirty="0" smtClean="0">
                <a:solidFill>
                  <a:srgbClr val="00B050"/>
                </a:solidFill>
                <a:latin typeface="Lucida Grande"/>
                <a:ea typeface="Lucida Grande"/>
                <a:cs typeface="Lucida Grande"/>
              </a:rPr>
              <a:t>–</a:t>
            </a:r>
            <a:r>
              <a:rPr lang="en-US" sz="1900" dirty="0" smtClean="0">
                <a:solidFill>
                  <a:srgbClr val="00B050"/>
                </a:solidFill>
                <a:latin typeface="Lucida Grande"/>
                <a:ea typeface="Lucida Grande"/>
                <a:cs typeface="Lucida Grande"/>
              </a:rPr>
              <a:t>rich OR</a:t>
            </a:r>
            <a:r>
              <a:rPr lang="en-US" sz="1900" baseline="30000" dirty="0" smtClean="0">
                <a:solidFill>
                  <a:srgbClr val="00B050"/>
                </a:solidFill>
                <a:latin typeface="Lucida Grande"/>
                <a:ea typeface="Lucida Grande"/>
                <a:cs typeface="Lucida Grande"/>
              </a:rPr>
              <a:t>23,31</a:t>
            </a:r>
            <a:r>
              <a:rPr lang="en-US" sz="1900" dirty="0" smtClean="0">
                <a:solidFill>
                  <a:srgbClr val="00B050"/>
                </a:solidFill>
                <a:latin typeface="Lucida Grande"/>
                <a:ea typeface="Lucida Grande"/>
                <a:cs typeface="Lucida Grande"/>
              </a:rPr>
              <a:t>) </a:t>
            </a:r>
          </a:p>
          <a:p>
            <a:pPr marL="342900" lvl="1" indent="-342900">
              <a:buFont typeface="Arial"/>
              <a:buChar char="•"/>
            </a:pPr>
            <a:r>
              <a:rPr lang="en-US" sz="1900" dirty="0">
                <a:solidFill>
                  <a:srgbClr val="00B050"/>
                </a:solidFill>
              </a:rPr>
              <a:t>Increased open O2 </a:t>
            </a:r>
            <a:r>
              <a:rPr lang="en-US" sz="1900" dirty="0" smtClean="0">
                <a:solidFill>
                  <a:srgbClr val="00B050"/>
                </a:solidFill>
              </a:rPr>
              <a:t>delivery</a:t>
            </a:r>
            <a:r>
              <a:rPr lang="en-US" sz="1900" baseline="30000" dirty="0" smtClean="0">
                <a:solidFill>
                  <a:srgbClr val="00B050"/>
                </a:solidFill>
              </a:rPr>
              <a:t>1,31</a:t>
            </a:r>
            <a:r>
              <a:rPr lang="en-US" sz="1900" dirty="0" smtClean="0">
                <a:solidFill>
                  <a:srgbClr val="00B050"/>
                </a:solidFill>
              </a:rPr>
              <a:t> </a:t>
            </a:r>
            <a:r>
              <a:rPr lang="en-US" sz="1900" dirty="0">
                <a:solidFill>
                  <a:srgbClr val="00B050"/>
                </a:solidFill>
              </a:rPr>
              <a:t>greater risk than closed delivery (</a:t>
            </a:r>
            <a:r>
              <a:rPr lang="en-US" sz="1900" dirty="0" smtClean="0">
                <a:solidFill>
                  <a:srgbClr val="00B050"/>
                </a:solidFill>
              </a:rPr>
              <a:t>FDA)</a:t>
            </a:r>
            <a:r>
              <a:rPr lang="en-US" sz="1900" baseline="30000" dirty="0" smtClean="0">
                <a:solidFill>
                  <a:srgbClr val="00B050"/>
                </a:solidFill>
              </a:rPr>
              <a:t>30</a:t>
            </a:r>
            <a:endParaRPr lang="en-US" sz="1900" baseline="30000" dirty="0">
              <a:solidFill>
                <a:srgbClr val="00B050"/>
              </a:solidFill>
            </a:endParaRPr>
          </a:p>
          <a:p>
            <a:pPr marL="342900" lvl="1" indent="-342900">
              <a:buFont typeface="Arial"/>
              <a:buChar char="•"/>
            </a:pPr>
            <a:r>
              <a:rPr lang="en-US" sz="1900" dirty="0">
                <a:solidFill>
                  <a:srgbClr val="00B050"/>
                </a:solidFill>
              </a:rPr>
              <a:t>81% of fires occur when Monitored Anesthesia </a:t>
            </a:r>
            <a:r>
              <a:rPr lang="en-US" sz="1900" dirty="0" smtClean="0">
                <a:solidFill>
                  <a:srgbClr val="00B050"/>
                </a:solidFill>
              </a:rPr>
              <a:t>Care</a:t>
            </a:r>
            <a:r>
              <a:rPr lang="en-US" sz="1900" baseline="30000" dirty="0" smtClean="0">
                <a:solidFill>
                  <a:srgbClr val="00B050"/>
                </a:solidFill>
              </a:rPr>
              <a:t>32</a:t>
            </a:r>
            <a:r>
              <a:rPr lang="en-US" sz="1900" dirty="0" smtClean="0">
                <a:solidFill>
                  <a:srgbClr val="00B050"/>
                </a:solidFill>
              </a:rPr>
              <a:t> </a:t>
            </a:r>
            <a:r>
              <a:rPr lang="en-US" sz="1900" dirty="0">
                <a:solidFill>
                  <a:srgbClr val="00B050"/>
                </a:solidFill>
              </a:rPr>
              <a:t>(MAC) </a:t>
            </a:r>
            <a:r>
              <a:rPr lang="en-US" sz="1900" dirty="0" smtClean="0">
                <a:solidFill>
                  <a:srgbClr val="00B050"/>
                </a:solidFill>
              </a:rPr>
              <a:t>used</a:t>
            </a:r>
            <a:r>
              <a:rPr lang="en-US" sz="1900" baseline="30000" dirty="0" smtClean="0">
                <a:solidFill>
                  <a:srgbClr val="00B050"/>
                </a:solidFill>
              </a:rPr>
              <a:t>26,31</a:t>
            </a:r>
            <a:endParaRPr lang="en-US" sz="1900" baseline="30000" dirty="0">
              <a:solidFill>
                <a:srgbClr val="00B050"/>
              </a:solidFill>
            </a:endParaRPr>
          </a:p>
          <a:p>
            <a:pPr marL="342900" lvl="1" indent="-342900">
              <a:buFont typeface="Arial"/>
              <a:buChar char="•"/>
            </a:pPr>
            <a:r>
              <a:rPr lang="en-US" sz="1900" dirty="0">
                <a:solidFill>
                  <a:srgbClr val="00B050"/>
                </a:solidFill>
              </a:rPr>
              <a:t>supplemental O2 usage involved in most OR fires (</a:t>
            </a:r>
            <a:r>
              <a:rPr lang="en-US" sz="1900" dirty="0" smtClean="0">
                <a:solidFill>
                  <a:srgbClr val="00B050"/>
                </a:solidFill>
              </a:rPr>
              <a:t>FDA)</a:t>
            </a:r>
            <a:r>
              <a:rPr lang="en-US" sz="1900" baseline="30000" dirty="0" smtClean="0">
                <a:solidFill>
                  <a:srgbClr val="00B050"/>
                </a:solidFill>
              </a:rPr>
              <a:t>22</a:t>
            </a:r>
            <a:endParaRPr lang="en-US" sz="1900" baseline="30000" dirty="0">
              <a:solidFill>
                <a:srgbClr val="00B050"/>
              </a:solidFill>
            </a:endParaRPr>
          </a:p>
          <a:p>
            <a:pPr marL="0" indent="0">
              <a:buNone/>
            </a:pPr>
            <a:r>
              <a:rPr lang="en-US" sz="2400" dirty="0" smtClean="0">
                <a:solidFill>
                  <a:srgbClr val="FF0000"/>
                </a:solidFill>
                <a:latin typeface="Lucida Grande"/>
                <a:ea typeface="Lucida Grande"/>
                <a:cs typeface="Lucida Grande"/>
              </a:rPr>
              <a:t>FUEL</a:t>
            </a:r>
            <a:r>
              <a:rPr lang="en-US" sz="2400" dirty="0" smtClean="0">
                <a:latin typeface="Lucida Grande"/>
                <a:ea typeface="Lucida Grande"/>
                <a:cs typeface="Lucida Grande"/>
              </a:rPr>
              <a:t> </a:t>
            </a:r>
            <a:r>
              <a:rPr lang="mr-IN" sz="2400" dirty="0" smtClean="0">
                <a:latin typeface="Lucida Grande"/>
                <a:ea typeface="Lucida Grande"/>
                <a:cs typeface="Lucida Grande"/>
              </a:rPr>
              <a:t>–</a:t>
            </a:r>
            <a:r>
              <a:rPr lang="en-US" sz="2400" dirty="0" smtClean="0">
                <a:latin typeface="Lucida Grande"/>
                <a:ea typeface="Lucida Grande"/>
                <a:cs typeface="Lucida Grande"/>
              </a:rPr>
              <a:t> </a:t>
            </a:r>
            <a:r>
              <a:rPr lang="en-US" sz="1900" dirty="0" smtClean="0">
                <a:latin typeface="Lucida Grande"/>
                <a:ea typeface="Lucida Grande"/>
                <a:cs typeface="Lucida Grande"/>
              </a:rPr>
              <a:t>All surgical preps must contain hydrocarbons. </a:t>
            </a:r>
          </a:p>
          <a:p>
            <a:pPr marL="0" indent="0">
              <a:buNone/>
            </a:pPr>
            <a:r>
              <a:rPr lang="en-US" sz="1900" dirty="0">
                <a:latin typeface="Lucida Grande"/>
                <a:ea typeface="Lucida Grande"/>
                <a:cs typeface="Lucida Grande"/>
              </a:rPr>
              <a:t>	</a:t>
            </a:r>
            <a:r>
              <a:rPr lang="en-US" sz="1900" dirty="0" smtClean="0">
                <a:latin typeface="Lucida Grande"/>
                <a:ea typeface="Lucida Grande"/>
                <a:cs typeface="Lucida Grande"/>
              </a:rPr>
              <a:t>	Hydrocarbons</a:t>
            </a:r>
            <a:r>
              <a:rPr lang="en-US" sz="1900" baseline="30000" dirty="0" smtClean="0">
                <a:latin typeface="Lucida Grande"/>
                <a:ea typeface="Lucida Grande"/>
                <a:cs typeface="Lucida Grande"/>
              </a:rPr>
              <a:t>33</a:t>
            </a:r>
            <a:r>
              <a:rPr lang="en-US" sz="1900" dirty="0" smtClean="0">
                <a:latin typeface="Lucida Grande"/>
                <a:ea typeface="Lucida Grande"/>
                <a:cs typeface="Lucida Grande"/>
              </a:rPr>
              <a:t> (e.g. isopropyl alcohol) highly flammable</a:t>
            </a:r>
          </a:p>
          <a:p>
            <a:pPr marL="0" indent="0">
              <a:buNone/>
            </a:pPr>
            <a:r>
              <a:rPr lang="en-US" sz="2400" dirty="0" smtClean="0">
                <a:solidFill>
                  <a:srgbClr val="FF0000"/>
                </a:solidFill>
                <a:latin typeface="Lucida Grande"/>
                <a:ea typeface="Lucida Grande"/>
                <a:cs typeface="Lucida Grande"/>
              </a:rPr>
              <a:t>HEAT</a:t>
            </a:r>
            <a:r>
              <a:rPr lang="en-US" sz="2400" dirty="0" smtClean="0">
                <a:latin typeface="Lucida Grande"/>
                <a:ea typeface="Lucida Grande"/>
                <a:cs typeface="Lucida Grande"/>
              </a:rPr>
              <a:t>- </a:t>
            </a:r>
            <a:r>
              <a:rPr lang="en-US" sz="1900" dirty="0">
                <a:latin typeface="Lucida Grande"/>
                <a:ea typeface="Lucida Grande"/>
                <a:cs typeface="Lucida Grande"/>
              </a:rPr>
              <a:t>ESUs used in 80% or more of all surgical </a:t>
            </a:r>
            <a:r>
              <a:rPr lang="en-US" sz="1900" dirty="0" smtClean="0">
                <a:latin typeface="Lucida Grande"/>
                <a:ea typeface="Lucida Grande"/>
                <a:cs typeface="Lucida Grande"/>
              </a:rPr>
              <a:t>procedures</a:t>
            </a:r>
            <a:r>
              <a:rPr lang="en-US" sz="1900" baseline="30000" dirty="0" smtClean="0">
                <a:latin typeface="Lucida Grande"/>
                <a:ea typeface="Lucida Grande"/>
                <a:cs typeface="Lucida Grande"/>
              </a:rPr>
              <a:t>34</a:t>
            </a:r>
            <a:r>
              <a:rPr lang="en-US" sz="1900" dirty="0" smtClean="0">
                <a:latin typeface="Lucida Grande"/>
                <a:ea typeface="Lucida Grande"/>
                <a:cs typeface="Lucida Grande"/>
              </a:rPr>
              <a:t> </a:t>
            </a:r>
            <a:endParaRPr lang="en-US" sz="1900" dirty="0">
              <a:latin typeface="Lucida Grande"/>
              <a:ea typeface="Lucida Grande"/>
              <a:cs typeface="Lucida Grande"/>
            </a:endParaRPr>
          </a:p>
          <a:p>
            <a:pPr marL="0" indent="0">
              <a:buNone/>
            </a:pPr>
            <a:endParaRPr lang="en-US" sz="2400" dirty="0" smtClean="0">
              <a:latin typeface="Lucida Grande"/>
              <a:ea typeface="Lucida Grande"/>
              <a:cs typeface="Lucida Grande"/>
            </a:endParaRPr>
          </a:p>
        </p:txBody>
      </p:sp>
      <p:sp>
        <p:nvSpPr>
          <p:cNvPr id="6" name="TextBox 5"/>
          <p:cNvSpPr txBox="1"/>
          <p:nvPr/>
        </p:nvSpPr>
        <p:spPr>
          <a:xfrm>
            <a:off x="228601" y="5804214"/>
            <a:ext cx="8744644" cy="461665"/>
          </a:xfrm>
          <a:prstGeom prst="rect">
            <a:avLst/>
          </a:prstGeom>
          <a:noFill/>
        </p:spPr>
        <p:txBody>
          <a:bodyPr wrap="square" rtlCol="0">
            <a:spAutoFit/>
          </a:bodyPr>
          <a:lstStyle/>
          <a:p>
            <a:r>
              <a:rPr lang="en-US" sz="2400" smtClean="0">
                <a:solidFill>
                  <a:srgbClr val="FF0000"/>
                </a:solidFill>
              </a:rPr>
              <a:t>OXYGEN-Rich OR</a:t>
            </a:r>
            <a:r>
              <a:rPr lang="en-US" sz="2400" baseline="30000" smtClean="0">
                <a:solidFill>
                  <a:srgbClr val="FF0000"/>
                </a:solidFill>
              </a:rPr>
              <a:t>22</a:t>
            </a:r>
            <a:r>
              <a:rPr lang="en-US" sz="2400" smtClean="0">
                <a:solidFill>
                  <a:srgbClr val="FF0000"/>
                </a:solidFill>
              </a:rPr>
              <a:t> </a:t>
            </a:r>
            <a:r>
              <a:rPr lang="en-US" sz="2400" dirty="0" smtClean="0">
                <a:solidFill>
                  <a:srgbClr val="FF0000"/>
                </a:solidFill>
              </a:rPr>
              <a:t>+ </a:t>
            </a:r>
            <a:r>
              <a:rPr lang="en-US" sz="2400" smtClean="0">
                <a:solidFill>
                  <a:srgbClr val="FF0000"/>
                </a:solidFill>
              </a:rPr>
              <a:t>Hydrocarbons (FUEL) </a:t>
            </a:r>
            <a:r>
              <a:rPr lang="en-US" sz="2400" dirty="0" smtClean="0">
                <a:solidFill>
                  <a:srgbClr val="FF0000"/>
                </a:solidFill>
              </a:rPr>
              <a:t>+ ESU </a:t>
            </a:r>
            <a:r>
              <a:rPr lang="en-US" sz="2400" dirty="0">
                <a:solidFill>
                  <a:srgbClr val="FF0000"/>
                </a:solidFill>
              </a:rPr>
              <a:t>Spark </a:t>
            </a:r>
            <a:r>
              <a:rPr lang="en-US" sz="2400">
                <a:solidFill>
                  <a:srgbClr val="FF0000"/>
                </a:solidFill>
              </a:rPr>
              <a:t>(</a:t>
            </a:r>
            <a:r>
              <a:rPr lang="en-US" sz="2400" smtClean="0">
                <a:solidFill>
                  <a:srgbClr val="FF0000"/>
                </a:solidFill>
              </a:rPr>
              <a:t>HEAT) = FIRE</a:t>
            </a:r>
            <a:endParaRPr lang="en-US" sz="2400" dirty="0">
              <a:solidFill>
                <a:srgbClr val="FF0000"/>
              </a:solidFill>
            </a:endParaRPr>
          </a:p>
        </p:txBody>
      </p:sp>
    </p:spTree>
    <p:extLst>
      <p:ext uri="{BB962C8B-B14F-4D97-AF65-F5344CB8AC3E}">
        <p14:creationId xmlns:p14="http://schemas.microsoft.com/office/powerpoint/2010/main" val="172683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635000" y="222637"/>
            <a:ext cx="7874000" cy="1162647"/>
          </a:xfrm>
          <a:prstGeom prst="rect">
            <a:avLst/>
          </a:prstGeom>
        </p:spPr>
        <p:txBody>
          <a:bodyPr>
            <a:normAutofit/>
          </a:bodyPr>
          <a:lstStyle/>
          <a:p>
            <a:r>
              <a:rPr lang="en-US" dirty="0" smtClean="0"/>
              <a:t>The Fire Triangle</a:t>
            </a:r>
            <a:endParaRPr strike="sngStrike" dirty="0"/>
          </a:p>
        </p:txBody>
      </p:sp>
      <p:sp>
        <p:nvSpPr>
          <p:cNvPr id="70" name="Shape 70"/>
          <p:cNvSpPr>
            <a:spLocks noGrp="1"/>
          </p:cNvSpPr>
          <p:nvPr>
            <p:ph type="body" idx="1"/>
          </p:nvPr>
        </p:nvSpPr>
        <p:spPr>
          <a:xfrm>
            <a:off x="634999" y="1385284"/>
            <a:ext cx="7874001" cy="5484187"/>
          </a:xfrm>
          <a:prstGeom prst="rect">
            <a:avLst/>
          </a:prstGeom>
          <a:ln>
            <a:solidFill>
              <a:srgbClr val="FFFF00"/>
            </a:solidFill>
          </a:ln>
        </p:spPr>
        <p:txBody>
          <a:bodyPr>
            <a:normAutofit/>
          </a:bodyPr>
          <a:lstStyle/>
          <a:p>
            <a:pPr marL="0" indent="0" defTabSz="411479">
              <a:spcBef>
                <a:spcPts val="400"/>
              </a:spcBef>
              <a:buNone/>
              <a:defRPr sz="1350"/>
            </a:pPr>
            <a:r>
              <a:rPr lang="en-US" sz="1800" b="1" dirty="0" smtClean="0"/>
              <a:t>The Fire Triangle </a:t>
            </a:r>
            <a:r>
              <a:rPr lang="mr-IN" sz="1800" b="1" dirty="0" smtClean="0"/>
              <a:t>–</a:t>
            </a:r>
            <a:r>
              <a:rPr lang="en-US" sz="1800" b="1" dirty="0" smtClean="0"/>
              <a:t> A Closer Look at its Dangers </a:t>
            </a:r>
            <a:endParaRPr lang="en-US" sz="1800" b="1" dirty="0"/>
          </a:p>
          <a:p>
            <a:pPr marL="0" indent="0" defTabSz="411479">
              <a:spcBef>
                <a:spcPts val="400"/>
              </a:spcBef>
              <a:buNone/>
              <a:defRPr sz="1350"/>
            </a:pPr>
            <a:r>
              <a:rPr lang="en-US" sz="1800" b="1" dirty="0" smtClean="0">
                <a:solidFill>
                  <a:srgbClr val="FF0000"/>
                </a:solidFill>
              </a:rPr>
              <a:t>OXYGEN </a:t>
            </a:r>
            <a:r>
              <a:rPr lang="en-US" sz="1800" b="1" dirty="0" smtClean="0"/>
              <a:t>+ FUEL + HEAT = FIRE </a:t>
            </a:r>
            <a:r>
              <a:rPr lang="en-US" sz="1800" b="1" dirty="0" smtClean="0">
                <a:solidFill>
                  <a:schemeClr val="tx2">
                    <a:lumMod val="60000"/>
                    <a:lumOff val="40000"/>
                  </a:schemeClr>
                </a:solidFill>
              </a:rPr>
              <a:t>(in final PPT highlight OXYGEN in red)</a:t>
            </a:r>
          </a:p>
          <a:p>
            <a:pPr marL="0" indent="0" defTabSz="443484">
              <a:lnSpc>
                <a:spcPct val="80000"/>
              </a:lnSpc>
              <a:buSzTx/>
              <a:buNone/>
              <a:defRPr sz="1552">
                <a:latin typeface="Proxima Nova Bold"/>
                <a:ea typeface="Proxima Nova Bold"/>
                <a:cs typeface="Proxima Nova Bold"/>
                <a:sym typeface="Proxima Nova Bold"/>
              </a:defRPr>
            </a:pPr>
            <a:endParaRPr lang="en-US" sz="1600" b="1" dirty="0" smtClean="0"/>
          </a:p>
          <a:p>
            <a:pPr marL="0" indent="0" defTabSz="443484">
              <a:lnSpc>
                <a:spcPct val="80000"/>
              </a:lnSpc>
              <a:buSzTx/>
              <a:buNone/>
              <a:defRPr sz="1552">
                <a:latin typeface="Proxima Nova Bold"/>
                <a:ea typeface="Proxima Nova Bold"/>
                <a:cs typeface="Proxima Nova Bold"/>
                <a:sym typeface="Proxima Nova Bold"/>
              </a:defRPr>
            </a:pPr>
            <a:endParaRPr lang="en-US" sz="1800" b="1" dirty="0" smtClean="0"/>
          </a:p>
          <a:p>
            <a:pPr marL="0" indent="0" defTabSz="443484">
              <a:lnSpc>
                <a:spcPct val="80000"/>
              </a:lnSpc>
              <a:buSzTx/>
              <a:buNone/>
              <a:defRPr sz="1552">
                <a:latin typeface="Proxima Nova Bold"/>
                <a:ea typeface="Proxima Nova Bold"/>
                <a:cs typeface="Proxima Nova Bold"/>
                <a:sym typeface="Proxima Nova Bold"/>
              </a:defRPr>
            </a:pPr>
            <a:endParaRPr lang="en-US" sz="1800" b="1" dirty="0"/>
          </a:p>
          <a:p>
            <a:pPr marL="197104" indent="-197104" defTabSz="443484">
              <a:defRPr sz="1455"/>
            </a:pPr>
            <a:r>
              <a:rPr lang="en-US" sz="1800" dirty="0" smtClean="0"/>
              <a:t>OR’s create localized oxygen-rich environments</a:t>
            </a:r>
            <a:r>
              <a:rPr lang="en-US" sz="1800" baseline="30000" dirty="0" smtClean="0"/>
              <a:t>22</a:t>
            </a:r>
            <a:endParaRPr lang="en-US" sz="1800" baseline="30000" dirty="0"/>
          </a:p>
          <a:p>
            <a:pPr marL="197104" indent="-197104" defTabSz="443484">
              <a:defRPr sz="1455"/>
            </a:pPr>
            <a:r>
              <a:rPr lang="en-US" sz="1800" dirty="0"/>
              <a:t>Oxygen and nitrous oxide enhance </a:t>
            </a:r>
            <a:r>
              <a:rPr lang="en-US" sz="1800" dirty="0" smtClean="0"/>
              <a:t>combustion</a:t>
            </a:r>
            <a:r>
              <a:rPr lang="en-US" sz="1800" baseline="30000" dirty="0" smtClean="0"/>
              <a:t>10,30</a:t>
            </a:r>
            <a:endParaRPr lang="en-US" sz="1800" baseline="30000" dirty="0"/>
          </a:p>
          <a:p>
            <a:pPr marL="665226" lvl="1" indent="-221742" defTabSz="443484">
              <a:defRPr sz="1455"/>
            </a:pPr>
            <a:r>
              <a:rPr lang="en-US" sz="1800" dirty="0" smtClean="0"/>
              <a:t>OR </a:t>
            </a:r>
            <a:r>
              <a:rPr lang="en-US" sz="1800" dirty="0"/>
              <a:t>ambient air </a:t>
            </a:r>
            <a:r>
              <a:rPr lang="en-US" sz="1800" dirty="0" smtClean="0"/>
              <a:t>with &lt; 21</a:t>
            </a:r>
            <a:r>
              <a:rPr lang="en-US" sz="1800" dirty="0"/>
              <a:t>% oxygen </a:t>
            </a:r>
            <a:r>
              <a:rPr lang="en-US" sz="1800" dirty="0">
                <a:solidFill>
                  <a:srgbClr val="00B050"/>
                </a:solidFill>
              </a:rPr>
              <a:t>(found in normal room </a:t>
            </a:r>
            <a:r>
              <a:rPr lang="en-US" sz="1800" dirty="0" smtClean="0">
                <a:solidFill>
                  <a:srgbClr val="00B050"/>
                </a:solidFill>
              </a:rPr>
              <a:t>air) </a:t>
            </a:r>
            <a:r>
              <a:rPr lang="en-US" sz="1800" dirty="0" smtClean="0"/>
              <a:t>can </a:t>
            </a:r>
            <a:r>
              <a:rPr lang="en-US" sz="1800" dirty="0"/>
              <a:t>support </a:t>
            </a:r>
            <a:r>
              <a:rPr lang="en-US" sz="1800" dirty="0" smtClean="0"/>
              <a:t>combustion</a:t>
            </a:r>
            <a:r>
              <a:rPr lang="en-US" sz="1800" baseline="30000" dirty="0" smtClean="0"/>
              <a:t>24,35</a:t>
            </a:r>
            <a:endParaRPr lang="en-US" sz="1800" baseline="30000" dirty="0"/>
          </a:p>
          <a:p>
            <a:pPr marL="197104" indent="-197104" defTabSz="443484">
              <a:defRPr sz="1455"/>
            </a:pPr>
            <a:r>
              <a:rPr lang="en-US" sz="1800" dirty="0" smtClean="0"/>
              <a:t>Methane </a:t>
            </a:r>
            <a:r>
              <a:rPr lang="en-US" sz="1800" dirty="0"/>
              <a:t>is encountered routinely </a:t>
            </a:r>
            <a:r>
              <a:rPr lang="en-US" sz="1800" dirty="0" smtClean="0"/>
              <a:t>during colonoscopies: combustable</a:t>
            </a:r>
            <a:r>
              <a:rPr lang="en-US" sz="1800" baseline="30000" dirty="0"/>
              <a:t>3</a:t>
            </a:r>
            <a:r>
              <a:rPr lang="en-US" sz="1800" baseline="30000" dirty="0" smtClean="0"/>
              <a:t>6</a:t>
            </a:r>
            <a:r>
              <a:rPr lang="en-US" sz="1800" dirty="0" smtClean="0"/>
              <a:t> </a:t>
            </a:r>
            <a:endParaRPr lang="en-US" sz="1800" dirty="0"/>
          </a:p>
          <a:p>
            <a:pPr marL="597154" lvl="1" indent="-197104" defTabSz="443484">
              <a:defRPr sz="1455"/>
            </a:pPr>
            <a:r>
              <a:rPr lang="en-US" sz="1800" dirty="0"/>
              <a:t>ignites at only 5%-7% oxygen level found in </a:t>
            </a:r>
            <a:r>
              <a:rPr lang="en-US" sz="1800" dirty="0" smtClean="0"/>
              <a:t>colon</a:t>
            </a:r>
            <a:r>
              <a:rPr lang="en-US" sz="1800" baseline="30000" dirty="0" smtClean="0"/>
              <a:t>36-37</a:t>
            </a:r>
            <a:endParaRPr lang="en-US" sz="1800" baseline="30000" dirty="0"/>
          </a:p>
          <a:p>
            <a:pPr marL="665226" lvl="1" indent="-221742" defTabSz="443484">
              <a:defRPr sz="1455"/>
            </a:pPr>
            <a:endParaRPr lang="en-US" sz="1800" baseline="30000" dirty="0"/>
          </a:p>
          <a:p>
            <a:pPr marL="0" indent="0" defTabSz="411479">
              <a:spcBef>
                <a:spcPts val="400"/>
              </a:spcBef>
              <a:buNone/>
              <a:defRPr sz="1350"/>
            </a:pPr>
            <a:endParaRPr lang="en-US" dirty="0" smtClean="0">
              <a:solidFill>
                <a:srgbClr val="0000FF"/>
              </a:solidFill>
            </a:endParaRPr>
          </a:p>
          <a:p>
            <a:pPr marL="182879" indent="-182879" defTabSz="411479">
              <a:spcBef>
                <a:spcPts val="400"/>
              </a:spcBef>
              <a:buNone/>
              <a:defRPr sz="1350"/>
            </a:pPr>
            <a:endParaRPr lang="en-US" b="1" dirty="0" smtClean="0"/>
          </a:p>
        </p:txBody>
      </p:sp>
      <p:sp>
        <p:nvSpPr>
          <p:cNvPr id="71" name="Shape 71"/>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14</a:t>
            </a:fld>
            <a:endParaRPr/>
          </a:p>
        </p:txBody>
      </p:sp>
    </p:spTree>
    <p:extLst>
      <p:ext uri="{BB962C8B-B14F-4D97-AF65-F5344CB8AC3E}">
        <p14:creationId xmlns:p14="http://schemas.microsoft.com/office/powerpoint/2010/main" val="145992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622300" y="367777"/>
            <a:ext cx="7115472" cy="1186410"/>
          </a:xfrm>
          <a:prstGeom prst="rect">
            <a:avLst/>
          </a:prstGeom>
        </p:spPr>
        <p:txBody>
          <a:bodyPr>
            <a:normAutofit/>
          </a:bodyPr>
          <a:lstStyle/>
          <a:p>
            <a:r>
              <a:rPr lang="en-US" dirty="0" smtClean="0"/>
              <a:t>Surgical Fire Triangle</a:t>
            </a:r>
            <a:endParaRPr dirty="0"/>
          </a:p>
        </p:txBody>
      </p:sp>
      <p:sp>
        <p:nvSpPr>
          <p:cNvPr id="76" name="Shape 76"/>
          <p:cNvSpPr>
            <a:spLocks noGrp="1"/>
          </p:cNvSpPr>
          <p:nvPr>
            <p:ph type="body" idx="1"/>
          </p:nvPr>
        </p:nvSpPr>
        <p:spPr>
          <a:xfrm>
            <a:off x="622300" y="2183877"/>
            <a:ext cx="7954666" cy="4527204"/>
          </a:xfrm>
          <a:prstGeom prst="rect">
            <a:avLst/>
          </a:prstGeom>
        </p:spPr>
        <p:txBody>
          <a:bodyPr>
            <a:normAutofit/>
          </a:bodyPr>
          <a:lstStyle/>
          <a:p>
            <a:pPr marL="0" indent="0" defTabSz="411479">
              <a:spcBef>
                <a:spcPts val="400"/>
              </a:spcBef>
              <a:buNone/>
              <a:defRPr sz="1350"/>
            </a:pPr>
            <a:r>
              <a:rPr lang="en-US" sz="1900" b="1" dirty="0"/>
              <a:t>The Fire Triangle </a:t>
            </a:r>
            <a:r>
              <a:rPr lang="mr-IN" sz="1900" b="1" dirty="0"/>
              <a:t>–</a:t>
            </a:r>
            <a:r>
              <a:rPr lang="en-US" sz="1900" b="1" dirty="0"/>
              <a:t> A Closer Look at its Dangers </a:t>
            </a:r>
          </a:p>
          <a:p>
            <a:pPr marL="0" indent="0" defTabSz="411479">
              <a:spcBef>
                <a:spcPts val="400"/>
              </a:spcBef>
              <a:buNone/>
              <a:defRPr sz="1350"/>
            </a:pPr>
            <a:r>
              <a:rPr lang="en-US" sz="1900" b="1" dirty="0"/>
              <a:t>OXYGEN + </a:t>
            </a:r>
            <a:r>
              <a:rPr lang="en-US" sz="1900" b="1" dirty="0">
                <a:solidFill>
                  <a:srgbClr val="FF0000"/>
                </a:solidFill>
              </a:rPr>
              <a:t>FUEL </a:t>
            </a:r>
            <a:r>
              <a:rPr lang="en-US" sz="1900" b="1" dirty="0"/>
              <a:t>+ HEAT = </a:t>
            </a:r>
            <a:r>
              <a:rPr lang="en-US" sz="1900" b="1" dirty="0" smtClean="0"/>
              <a:t>FIRE </a:t>
            </a:r>
            <a:r>
              <a:rPr lang="en-US" sz="1900" b="1" dirty="0" smtClean="0">
                <a:solidFill>
                  <a:schemeClr val="tx2">
                    <a:lumMod val="60000"/>
                    <a:lumOff val="40000"/>
                  </a:schemeClr>
                </a:solidFill>
              </a:rPr>
              <a:t>(in </a:t>
            </a:r>
            <a:r>
              <a:rPr lang="en-US" sz="1900" b="1" dirty="0">
                <a:solidFill>
                  <a:schemeClr val="tx2">
                    <a:lumMod val="60000"/>
                    <a:lumOff val="40000"/>
                  </a:schemeClr>
                </a:solidFill>
              </a:rPr>
              <a:t>final PPT highlight </a:t>
            </a:r>
            <a:r>
              <a:rPr lang="en-US" sz="1900" b="1" dirty="0" smtClean="0">
                <a:solidFill>
                  <a:schemeClr val="tx2">
                    <a:lumMod val="60000"/>
                    <a:lumOff val="40000"/>
                  </a:schemeClr>
                </a:solidFill>
              </a:rPr>
              <a:t>FUEL </a:t>
            </a:r>
            <a:r>
              <a:rPr lang="en-US" sz="1900" b="1" dirty="0">
                <a:solidFill>
                  <a:schemeClr val="tx2">
                    <a:lumMod val="60000"/>
                    <a:lumOff val="40000"/>
                  </a:schemeClr>
                </a:solidFill>
              </a:rPr>
              <a:t>in red)</a:t>
            </a:r>
          </a:p>
          <a:p>
            <a:pPr marL="0" indent="0" defTabSz="443484">
              <a:buNone/>
              <a:defRPr sz="1455">
                <a:solidFill>
                  <a:srgbClr val="FF0000"/>
                </a:solidFill>
              </a:defRPr>
            </a:pPr>
            <a:endParaRPr sz="1700" dirty="0"/>
          </a:p>
          <a:p>
            <a:pPr marL="182879" indent="-182879" defTabSz="411479">
              <a:spcBef>
                <a:spcPts val="400"/>
              </a:spcBef>
              <a:buNone/>
              <a:defRPr sz="1350"/>
            </a:pPr>
            <a:r>
              <a:rPr lang="en-US" sz="1900" b="1" dirty="0" smtClean="0"/>
              <a:t>FUEL</a:t>
            </a:r>
            <a:endParaRPr lang="en-US" sz="1900" b="1" dirty="0"/>
          </a:p>
          <a:p>
            <a:pPr marL="205739" indent="-205739" defTabSz="411479">
              <a:spcBef>
                <a:spcPts val="400"/>
              </a:spcBef>
              <a:defRPr sz="1350"/>
            </a:pPr>
            <a:r>
              <a:rPr lang="en-US" sz="1800" dirty="0" smtClean="0"/>
              <a:t>Hydrocarbon (alcohol-based) skin </a:t>
            </a:r>
            <a:r>
              <a:rPr lang="en-US" sz="1800" dirty="0"/>
              <a:t>preps </a:t>
            </a:r>
            <a:r>
              <a:rPr lang="en-US" sz="1800" dirty="0" smtClean="0"/>
              <a:t>CDC-preferred disinfectants, most commonly used worldwide</a:t>
            </a:r>
            <a:r>
              <a:rPr lang="en-US" sz="1800" baseline="30000" dirty="0" smtClean="0"/>
              <a:t>9</a:t>
            </a:r>
            <a:endParaRPr lang="en-US" sz="1800" dirty="0"/>
          </a:p>
          <a:p>
            <a:pPr marL="617219" lvl="1" indent="-205739" defTabSz="411479">
              <a:spcBef>
                <a:spcPts val="400"/>
              </a:spcBef>
              <a:defRPr sz="1350"/>
            </a:pPr>
            <a:r>
              <a:rPr lang="en-US" sz="1800" b="1" dirty="0"/>
              <a:t>Highly flammable and </a:t>
            </a:r>
            <a:r>
              <a:rPr lang="en-US" sz="1800" b="1" dirty="0" smtClean="0"/>
              <a:t>explosive</a:t>
            </a:r>
            <a:r>
              <a:rPr lang="en-US" sz="1800" b="1" baseline="30000" dirty="0" smtClean="0"/>
              <a:t>22,27</a:t>
            </a:r>
            <a:endParaRPr lang="en-US" sz="1800" b="1" baseline="30000" dirty="0"/>
          </a:p>
          <a:p>
            <a:pPr marL="617219" lvl="1" indent="-205739" defTabSz="411479">
              <a:spcBef>
                <a:spcPts val="400"/>
              </a:spcBef>
              <a:defRPr sz="1350"/>
            </a:pPr>
            <a:r>
              <a:rPr lang="en-US" sz="1800" b="1" dirty="0" smtClean="0"/>
              <a:t>85% </a:t>
            </a:r>
            <a:r>
              <a:rPr lang="en-US" sz="1800" b="1" dirty="0"/>
              <a:t>of all surgical </a:t>
            </a:r>
            <a:r>
              <a:rPr lang="en-US" sz="1800" b="1" dirty="0" smtClean="0"/>
              <a:t>fires directly related to skin prep!</a:t>
            </a:r>
            <a:r>
              <a:rPr lang="en-US" sz="1800" b="1" baseline="30000" dirty="0"/>
              <a:t>2</a:t>
            </a:r>
            <a:endParaRPr lang="en-US" sz="1800" b="1" dirty="0">
              <a:solidFill>
                <a:srgbClr val="00B050"/>
              </a:solidFill>
            </a:endParaRPr>
          </a:p>
          <a:p>
            <a:pPr marL="617219" lvl="1" indent="-205739" defTabSz="411479">
              <a:spcBef>
                <a:spcPts val="400"/>
              </a:spcBef>
              <a:defRPr sz="1350"/>
            </a:pPr>
            <a:r>
              <a:rPr lang="en-US" sz="1800" dirty="0" smtClean="0"/>
              <a:t>Up </a:t>
            </a:r>
            <a:r>
              <a:rPr lang="en-US" sz="1800" dirty="0"/>
              <a:t>to 1-hour dry </a:t>
            </a:r>
            <a:r>
              <a:rPr lang="en-US" sz="1800" dirty="0" smtClean="0"/>
              <a:t>times</a:t>
            </a:r>
            <a:r>
              <a:rPr lang="en-US" sz="1800" baseline="30000" dirty="0" smtClean="0"/>
              <a:t>10</a:t>
            </a:r>
            <a:r>
              <a:rPr lang="en-US" sz="1800" dirty="0" smtClean="0"/>
              <a:t>; </a:t>
            </a:r>
            <a:r>
              <a:rPr lang="en-US" sz="1800" dirty="0" smtClean="0">
                <a:solidFill>
                  <a:srgbClr val="00B050"/>
                </a:solidFill>
              </a:rPr>
              <a:t>difficult to determine when fully dry </a:t>
            </a:r>
            <a:endParaRPr lang="en-US" sz="1800" baseline="30000" dirty="0">
              <a:solidFill>
                <a:srgbClr val="00B050"/>
              </a:solidFill>
            </a:endParaRPr>
          </a:p>
          <a:p>
            <a:pPr marL="182879" indent="-182879" defTabSz="411479">
              <a:spcBef>
                <a:spcPts val="400"/>
              </a:spcBef>
              <a:defRPr sz="1350"/>
            </a:pPr>
            <a:r>
              <a:rPr lang="en-US" sz="1800" dirty="0" smtClean="0"/>
              <a:t>Flame </a:t>
            </a:r>
            <a:r>
              <a:rPr lang="en-US" sz="1800" dirty="0"/>
              <a:t>resistant, synthetic surgical drapes </a:t>
            </a:r>
            <a:r>
              <a:rPr lang="en-US" sz="1800" dirty="0" smtClean="0"/>
              <a:t>can catch fire, melt, fuse to skin; add </a:t>
            </a:r>
            <a:r>
              <a:rPr lang="en-US" sz="1800" dirty="0"/>
              <a:t>to adverse </a:t>
            </a:r>
            <a:r>
              <a:rPr lang="en-US" sz="1800" dirty="0" smtClean="0"/>
              <a:t>effects</a:t>
            </a:r>
            <a:r>
              <a:rPr lang="en-US" sz="1800" baseline="30000" dirty="0" smtClean="0"/>
              <a:t>7,35</a:t>
            </a:r>
            <a:endParaRPr lang="en-US" sz="1800" strike="sngStrike" baseline="30000" dirty="0"/>
          </a:p>
          <a:p>
            <a:pPr marL="0" indent="0" algn="ctr" defTabSz="443484">
              <a:spcBef>
                <a:spcPts val="400"/>
              </a:spcBef>
              <a:buSzTx/>
              <a:buNone/>
              <a:defRPr sz="1455">
                <a:solidFill>
                  <a:srgbClr val="FF2600"/>
                </a:solidFill>
              </a:defRPr>
            </a:pPr>
            <a:endParaRPr lang="en-US" dirty="0" smtClean="0"/>
          </a:p>
          <a:p>
            <a:pPr marL="0" indent="0" algn="ctr" defTabSz="443484">
              <a:spcBef>
                <a:spcPts val="400"/>
              </a:spcBef>
              <a:buSzTx/>
              <a:buNone/>
              <a:defRPr sz="1455">
                <a:solidFill>
                  <a:srgbClr val="FF2600"/>
                </a:solidFill>
              </a:defRPr>
            </a:pPr>
            <a:endParaRPr lang="en-US" dirty="0" smtClean="0"/>
          </a:p>
        </p:txBody>
      </p:sp>
      <p:sp>
        <p:nvSpPr>
          <p:cNvPr id="77" name="Shape 77"/>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15</a:t>
            </a:fld>
            <a:endParaRPr/>
          </a:p>
        </p:txBody>
      </p:sp>
    </p:spTree>
    <p:extLst>
      <p:ext uri="{BB962C8B-B14F-4D97-AF65-F5344CB8AC3E}">
        <p14:creationId xmlns:p14="http://schemas.microsoft.com/office/powerpoint/2010/main" val="387738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body" idx="1"/>
          </p:nvPr>
        </p:nvSpPr>
        <p:spPr>
          <a:xfrm>
            <a:off x="304800" y="2576944"/>
            <a:ext cx="8581618" cy="4128655"/>
          </a:xfrm>
          <a:prstGeom prst="rect">
            <a:avLst/>
          </a:prstGeom>
        </p:spPr>
        <p:txBody>
          <a:bodyPr>
            <a:normAutofit/>
          </a:bodyPr>
          <a:lstStyle/>
          <a:p>
            <a:pPr marL="171450" indent="-171450" algn="ctr">
              <a:lnSpc>
                <a:spcPct val="140000"/>
              </a:lnSpc>
              <a:spcBef>
                <a:spcPts val="700"/>
              </a:spcBef>
              <a:buNone/>
            </a:pPr>
            <a:r>
              <a:rPr lang="en-US" dirty="0" smtClean="0">
                <a:latin typeface="Lucida Grande"/>
                <a:ea typeface="Lucida Grande"/>
                <a:cs typeface="Lucida Grande"/>
              </a:rPr>
              <a:t>Hydrocarbon-based</a:t>
            </a:r>
            <a:r>
              <a:rPr lang="en-US" baseline="30000" dirty="0" smtClean="0">
                <a:latin typeface="Lucida Grande"/>
                <a:ea typeface="Lucida Grande"/>
                <a:cs typeface="Lucida Grande"/>
              </a:rPr>
              <a:t>33</a:t>
            </a:r>
            <a:r>
              <a:rPr lang="en-US" dirty="0" smtClean="0">
                <a:latin typeface="Lucida Grande"/>
                <a:ea typeface="Lucida Grande"/>
                <a:cs typeface="Lucida Grande"/>
              </a:rPr>
              <a:t> surgical preps </a:t>
            </a:r>
          </a:p>
          <a:p>
            <a:pPr marL="171450" indent="-171450" algn="ctr">
              <a:lnSpc>
                <a:spcPct val="140000"/>
              </a:lnSpc>
              <a:spcBef>
                <a:spcPts val="700"/>
              </a:spcBef>
              <a:buNone/>
            </a:pPr>
            <a:r>
              <a:rPr lang="en-US" dirty="0" smtClean="0">
                <a:latin typeface="Lucida Grande"/>
                <a:ea typeface="Lucida Grande"/>
                <a:cs typeface="Lucida Grande"/>
              </a:rPr>
              <a:t>FUEL 85% of all surgical fires</a:t>
            </a:r>
            <a:r>
              <a:rPr lang="en-US" baseline="30000" dirty="0" smtClean="0">
                <a:latin typeface="Lucida Grande"/>
                <a:ea typeface="Lucida Grande"/>
                <a:cs typeface="Lucida Grande"/>
              </a:rPr>
              <a:t>38*</a:t>
            </a:r>
          </a:p>
          <a:p>
            <a:pPr algn="ctr">
              <a:lnSpc>
                <a:spcPct val="140000"/>
              </a:lnSpc>
              <a:spcBef>
                <a:spcPts val="700"/>
              </a:spcBef>
              <a:buFont typeface="Arial" charset="0"/>
              <a:buChar char="•"/>
            </a:pPr>
            <a:endParaRPr lang="en-US" sz="1400" dirty="0">
              <a:latin typeface="Lucida Grande"/>
              <a:ea typeface="Lucida Grande"/>
              <a:cs typeface="Lucida Grande"/>
            </a:endParaRPr>
          </a:p>
          <a:p>
            <a:pPr marL="0" indent="0" algn="ctr">
              <a:lnSpc>
                <a:spcPct val="140000"/>
              </a:lnSpc>
              <a:spcBef>
                <a:spcPts val="700"/>
              </a:spcBef>
              <a:buNone/>
            </a:pPr>
            <a:r>
              <a:rPr lang="en-US" sz="1400" dirty="0" smtClean="0">
                <a:latin typeface="Lucida Grande"/>
                <a:ea typeface="Lucida Grande"/>
                <a:cs typeface="Lucida Grande"/>
              </a:rPr>
              <a:t>*National </a:t>
            </a:r>
            <a:r>
              <a:rPr lang="en-US" sz="1400" dirty="0">
                <a:latin typeface="Lucida Grande"/>
                <a:ea typeface="Lucida Grande"/>
                <a:cs typeface="Lucida Grande"/>
              </a:rPr>
              <a:t>Reporting and Learning Service Database </a:t>
            </a:r>
            <a:endParaRPr lang="en-US" sz="1400" dirty="0" smtClean="0">
              <a:latin typeface="Lucida Grande"/>
              <a:ea typeface="Lucida Grande"/>
              <a:cs typeface="Lucida Grande"/>
            </a:endParaRPr>
          </a:p>
          <a:p>
            <a:pPr marL="0" indent="0" algn="ctr">
              <a:lnSpc>
                <a:spcPct val="140000"/>
              </a:lnSpc>
              <a:spcBef>
                <a:spcPts val="700"/>
              </a:spcBef>
              <a:buNone/>
            </a:pPr>
            <a:r>
              <a:rPr lang="en-US" sz="1400" dirty="0" smtClean="0">
                <a:latin typeface="Lucida Grande"/>
                <a:ea typeface="Lucida Grande"/>
                <a:cs typeface="Lucida Grande"/>
              </a:rPr>
              <a:t>at </a:t>
            </a:r>
            <a:r>
              <a:rPr lang="en-US" sz="1400" dirty="0">
                <a:latin typeface="Lucida Grande"/>
                <a:ea typeface="Lucida Grande"/>
                <a:cs typeface="Lucida Grande"/>
              </a:rPr>
              <a:t>National </a:t>
            </a:r>
            <a:r>
              <a:rPr lang="en-US" sz="1400" dirty="0" smtClean="0">
                <a:latin typeface="Lucida Grande"/>
                <a:ea typeface="Lucida Grande"/>
                <a:cs typeface="Lucida Grande"/>
              </a:rPr>
              <a:t>Patient Safety Agency, March 2004-2011. </a:t>
            </a:r>
          </a:p>
        </p:txBody>
      </p:sp>
      <p:sp>
        <p:nvSpPr>
          <p:cNvPr id="43" name="Shape 43"/>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16</a:t>
            </a:fld>
            <a:endParaRPr/>
          </a:p>
        </p:txBody>
      </p:sp>
    </p:spTree>
    <p:extLst>
      <p:ext uri="{BB962C8B-B14F-4D97-AF65-F5344CB8AC3E}">
        <p14:creationId xmlns:p14="http://schemas.microsoft.com/office/powerpoint/2010/main" val="417943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body" idx="1"/>
          </p:nvPr>
        </p:nvSpPr>
        <p:spPr>
          <a:xfrm>
            <a:off x="659881" y="2464789"/>
            <a:ext cx="7871692" cy="2335811"/>
          </a:xfrm>
          <a:prstGeom prst="rect">
            <a:avLst/>
          </a:prstGeom>
        </p:spPr>
        <p:txBody>
          <a:bodyPr>
            <a:normAutofit/>
          </a:bodyPr>
          <a:lstStyle/>
          <a:p>
            <a:pPr marL="171450" indent="-171450" algn="ctr">
              <a:lnSpc>
                <a:spcPct val="140000"/>
              </a:lnSpc>
              <a:spcBef>
                <a:spcPts val="700"/>
              </a:spcBef>
              <a:buNone/>
            </a:pPr>
            <a:r>
              <a:rPr lang="en-US" dirty="0" smtClean="0">
                <a:latin typeface="Lucida Grande"/>
                <a:ea typeface="Lucida Grande"/>
                <a:cs typeface="Lucida Grande"/>
              </a:rPr>
              <a:t>ESUs/electrocautery provide HEAT that sparks 90% of all surgical fires</a:t>
            </a:r>
            <a:r>
              <a:rPr lang="en-US" baseline="30000" dirty="0" smtClean="0">
                <a:latin typeface="Lucida Grande"/>
                <a:ea typeface="Lucida Grande"/>
                <a:cs typeface="Lucida Grande"/>
              </a:rPr>
              <a:t>8,31</a:t>
            </a:r>
            <a:r>
              <a:rPr lang="en-US" dirty="0" smtClean="0">
                <a:latin typeface="Lucida Grande"/>
                <a:ea typeface="Lucida Grande"/>
                <a:cs typeface="Lucida Grande"/>
              </a:rPr>
              <a:t> </a:t>
            </a:r>
          </a:p>
          <a:p>
            <a:pPr marL="171450" indent="-171450" algn="ctr">
              <a:lnSpc>
                <a:spcPct val="140000"/>
              </a:lnSpc>
              <a:spcBef>
                <a:spcPts val="700"/>
              </a:spcBef>
              <a:buNone/>
            </a:pPr>
            <a:endParaRPr lang="en-US" dirty="0" smtClean="0">
              <a:solidFill>
                <a:srgbClr val="FF0000"/>
              </a:solidFill>
              <a:latin typeface="Lucida Grande"/>
              <a:ea typeface="Lucida Grande"/>
              <a:cs typeface="Lucida Grande"/>
            </a:endParaRPr>
          </a:p>
        </p:txBody>
      </p:sp>
      <p:sp>
        <p:nvSpPr>
          <p:cNvPr id="43" name="Shape 43"/>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17</a:t>
            </a:fld>
            <a:endParaRPr/>
          </a:p>
        </p:txBody>
      </p:sp>
    </p:spTree>
    <p:extLst>
      <p:ext uri="{BB962C8B-B14F-4D97-AF65-F5344CB8AC3E}">
        <p14:creationId xmlns:p14="http://schemas.microsoft.com/office/powerpoint/2010/main" val="142774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ClrTx/>
              <a:buSzTx/>
              <a:buFontTx/>
              <a:buNone/>
              <a:defRPr>
                <a:latin typeface="Proxima Nova Bold"/>
                <a:ea typeface="Proxima Nova Bold"/>
                <a:cs typeface="Proxima Nova Bold"/>
                <a:sym typeface="Proxima Nova Bold"/>
              </a:defRPr>
            </a:pPr>
            <a:r>
              <a:rPr lang="en-US" dirty="0" smtClean="0">
                <a:solidFill>
                  <a:srgbClr val="FF0000"/>
                </a:solidFill>
              </a:rPr>
              <a:t>Fact: Surgical </a:t>
            </a:r>
            <a:r>
              <a:rPr lang="en-US" dirty="0">
                <a:solidFill>
                  <a:srgbClr val="FF0000"/>
                </a:solidFill>
              </a:rPr>
              <a:t>environments </a:t>
            </a:r>
            <a:r>
              <a:rPr lang="en-US" dirty="0" smtClean="0">
                <a:solidFill>
                  <a:srgbClr val="FF0000"/>
                </a:solidFill>
              </a:rPr>
              <a:t>also vary </a:t>
            </a:r>
            <a:endParaRPr lang="en-US" dirty="0">
              <a:solidFill>
                <a:srgbClr val="FF0000"/>
              </a:solidFill>
            </a:endParaRPr>
          </a:p>
          <a:p>
            <a:pPr marL="0" indent="0" algn="ctr">
              <a:buClrTx/>
              <a:buSzTx/>
              <a:buFontTx/>
              <a:buNone/>
              <a:defRPr>
                <a:latin typeface="Proxima Nova Bold"/>
                <a:ea typeface="Proxima Nova Bold"/>
                <a:cs typeface="Proxima Nova Bold"/>
                <a:sym typeface="Proxima Nova Bold"/>
              </a:defRPr>
            </a:pPr>
            <a:r>
              <a:rPr lang="en-US" dirty="0">
                <a:solidFill>
                  <a:srgbClr val="FF0000"/>
                </a:solidFill>
              </a:rPr>
              <a:t>by patient, </a:t>
            </a:r>
          </a:p>
          <a:p>
            <a:pPr marL="0" indent="0" algn="ctr">
              <a:buClrTx/>
              <a:buSzTx/>
              <a:buFontTx/>
              <a:buNone/>
              <a:defRPr>
                <a:latin typeface="Proxima Nova Bold"/>
                <a:ea typeface="Proxima Nova Bold"/>
                <a:cs typeface="Proxima Nova Bold"/>
                <a:sym typeface="Proxima Nova Bold"/>
              </a:defRPr>
            </a:pPr>
            <a:r>
              <a:rPr lang="en-US" dirty="0">
                <a:solidFill>
                  <a:srgbClr val="FF0000"/>
                </a:solidFill>
              </a:rPr>
              <a:t>by surgeon, </a:t>
            </a:r>
          </a:p>
          <a:p>
            <a:pPr marL="0" indent="0" algn="ctr">
              <a:buClrTx/>
              <a:buSzTx/>
              <a:buFontTx/>
              <a:buNone/>
              <a:defRPr>
                <a:latin typeface="Proxima Nova Bold"/>
                <a:ea typeface="Proxima Nova Bold"/>
                <a:cs typeface="Proxima Nova Bold"/>
                <a:sym typeface="Proxima Nova Bold"/>
              </a:defRPr>
            </a:pPr>
            <a:r>
              <a:rPr lang="en-US" dirty="0">
                <a:solidFill>
                  <a:srgbClr val="FF0000"/>
                </a:solidFill>
              </a:rPr>
              <a:t>by procedure, </a:t>
            </a:r>
          </a:p>
          <a:p>
            <a:pPr marL="0" indent="0" algn="ctr">
              <a:buClrTx/>
              <a:buSzTx/>
              <a:buFontTx/>
              <a:buNone/>
              <a:defRPr>
                <a:latin typeface="Proxima Nova Bold"/>
                <a:ea typeface="Proxima Nova Bold"/>
                <a:cs typeface="Proxima Nova Bold"/>
                <a:sym typeface="Proxima Nova Bold"/>
              </a:defRPr>
            </a:pPr>
            <a:r>
              <a:rPr lang="en-US" dirty="0">
                <a:solidFill>
                  <a:srgbClr val="FF0000"/>
                </a:solidFill>
              </a:rPr>
              <a:t>by anesthesia.</a:t>
            </a:r>
          </a:p>
          <a:p>
            <a:endParaRPr lang="en-US" dirty="0"/>
          </a:p>
        </p:txBody>
      </p:sp>
    </p:spTree>
    <p:extLst>
      <p:ext uri="{BB962C8B-B14F-4D97-AF65-F5344CB8AC3E}">
        <p14:creationId xmlns:p14="http://schemas.microsoft.com/office/powerpoint/2010/main" val="548206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normAutofit fontScale="90000"/>
          </a:bodyPr>
          <a:lstStyle/>
          <a:p>
            <a:r>
              <a:rPr lang="en-US" dirty="0" smtClean="0"/>
              <a:t>The Painful Consequences of </a:t>
            </a:r>
            <a:br>
              <a:rPr lang="en-US" dirty="0" smtClean="0"/>
            </a:br>
            <a:r>
              <a:rPr lang="en-US" dirty="0" smtClean="0"/>
              <a:t>Surgical Fires</a:t>
            </a:r>
            <a:endParaRPr dirty="0"/>
          </a:p>
        </p:txBody>
      </p:sp>
      <p:sp>
        <p:nvSpPr>
          <p:cNvPr id="181" name="Shape 181"/>
          <p:cNvSpPr>
            <a:spLocks noGrp="1"/>
          </p:cNvSpPr>
          <p:nvPr>
            <p:ph type="body" idx="1"/>
          </p:nvPr>
        </p:nvSpPr>
        <p:spPr>
          <a:xfrm>
            <a:off x="635000" y="1463012"/>
            <a:ext cx="8229600" cy="4525964"/>
          </a:xfrm>
          <a:prstGeom prst="rect">
            <a:avLst/>
          </a:prstGeom>
        </p:spPr>
        <p:txBody>
          <a:bodyPr/>
          <a:lstStyle>
            <a:lvl1pPr marL="0" indent="0">
              <a:buSzTx/>
              <a:buNone/>
              <a:defRPr>
                <a:solidFill>
                  <a:schemeClr val="accent1"/>
                </a:solidFill>
              </a:defRPr>
            </a:lvl1pPr>
          </a:lstStyle>
          <a:p>
            <a:r>
              <a:rPr/>
              <a:t>Show burn victims montage on this slide – </a:t>
            </a:r>
            <a:r>
              <a:rPr lang="en-US" smtClean="0"/>
              <a:t>Teresa pull and </a:t>
            </a:r>
            <a:r>
              <a:rPr smtClean="0"/>
              <a:t>put </a:t>
            </a:r>
            <a:r>
              <a:rPr/>
              <a:t>names and year in </a:t>
            </a:r>
            <a:r>
              <a:rPr smtClean="0"/>
              <a:t>captions</a:t>
            </a:r>
            <a:r>
              <a:rPr lang="en-US" smtClean="0"/>
              <a:t>? </a:t>
            </a:r>
            <a:endParaRPr/>
          </a:p>
        </p:txBody>
      </p:sp>
      <p:sp>
        <p:nvSpPr>
          <p:cNvPr id="182" name="Shape 182"/>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19</a:t>
            </a:fld>
            <a:endParaRPr/>
          </a:p>
        </p:txBody>
      </p:sp>
    </p:spTree>
    <p:extLst>
      <p:ext uri="{BB962C8B-B14F-4D97-AF65-F5344CB8AC3E}">
        <p14:creationId xmlns:p14="http://schemas.microsoft.com/office/powerpoint/2010/main" val="186970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523" y="1735994"/>
            <a:ext cx="8229600" cy="4525963"/>
          </a:xfrm>
        </p:spPr>
        <p:txBody>
          <a:bodyPr/>
          <a:lstStyle/>
          <a:p>
            <a:pPr marL="499511" lvl="1" indent="-141371" algn="ctr" defTabSz="429768">
              <a:spcBef>
                <a:spcPts val="400"/>
              </a:spcBef>
              <a:buNone/>
              <a:tabLst>
                <a:tab pos="635000" algn="l"/>
              </a:tabLst>
              <a:defRPr sz="1410"/>
            </a:pPr>
            <a:r>
              <a:rPr lang="en-US" sz="3600" dirty="0" smtClean="0"/>
              <a:t>Fact: </a:t>
            </a:r>
            <a:r>
              <a:rPr lang="en-US" sz="3600" dirty="0" smtClean="0">
                <a:solidFill>
                  <a:srgbClr val="FF0000"/>
                </a:solidFill>
              </a:rPr>
              <a:t>PERFECT</a:t>
            </a:r>
          </a:p>
          <a:p>
            <a:pPr marL="499511" lvl="1" indent="-141371" algn="ctr" defTabSz="429768">
              <a:spcBef>
                <a:spcPts val="400"/>
              </a:spcBef>
              <a:buNone/>
              <a:tabLst>
                <a:tab pos="635000" algn="l"/>
              </a:tabLst>
              <a:defRPr sz="1410"/>
            </a:pPr>
            <a:r>
              <a:rPr lang="en-US" sz="3600" dirty="0" smtClean="0"/>
              <a:t>surgical </a:t>
            </a:r>
            <a:r>
              <a:rPr lang="en-US" sz="3600" dirty="0"/>
              <a:t>education and </a:t>
            </a:r>
            <a:r>
              <a:rPr lang="en-US" sz="3600" dirty="0" smtClean="0"/>
              <a:t>training, </a:t>
            </a:r>
            <a:endParaRPr lang="en-US" sz="3600" dirty="0"/>
          </a:p>
          <a:p>
            <a:pPr marL="499511" lvl="1" indent="-141371" algn="ctr" defTabSz="429768">
              <a:spcBef>
                <a:spcPts val="400"/>
              </a:spcBef>
              <a:buNone/>
              <a:tabLst>
                <a:tab pos="635000" algn="l"/>
              </a:tabLst>
              <a:defRPr sz="1410"/>
            </a:pPr>
            <a:r>
              <a:rPr lang="en-US" sz="3600" dirty="0" smtClean="0"/>
              <a:t>pre/intra-operative communications, </a:t>
            </a:r>
            <a:endParaRPr lang="en-US" sz="3600" dirty="0"/>
          </a:p>
          <a:p>
            <a:pPr marL="499511" lvl="1" indent="-141371" algn="ctr" defTabSz="429768">
              <a:spcBef>
                <a:spcPts val="400"/>
              </a:spcBef>
              <a:buNone/>
              <a:tabLst>
                <a:tab pos="635000" algn="l"/>
              </a:tabLst>
              <a:defRPr sz="1410"/>
            </a:pPr>
            <a:r>
              <a:rPr lang="en-US" sz="3600" dirty="0" smtClean="0"/>
              <a:t>and </a:t>
            </a:r>
          </a:p>
          <a:p>
            <a:pPr marL="499511" lvl="1" indent="-141371" algn="ctr" defTabSz="429768">
              <a:spcBef>
                <a:spcPts val="400"/>
              </a:spcBef>
              <a:buNone/>
              <a:tabLst>
                <a:tab pos="635000" algn="l"/>
              </a:tabLst>
              <a:defRPr sz="1410"/>
            </a:pPr>
            <a:r>
              <a:rPr lang="en-US" sz="3600" dirty="0" smtClean="0"/>
              <a:t>surgical skills </a:t>
            </a:r>
            <a:r>
              <a:rPr lang="en-US" sz="3600" i="1" dirty="0" smtClean="0">
                <a:solidFill>
                  <a:srgbClr val="FF0000"/>
                </a:solidFill>
              </a:rPr>
              <a:t>will reduce, </a:t>
            </a:r>
            <a:r>
              <a:rPr lang="en-US" sz="3600" dirty="0" smtClean="0">
                <a:solidFill>
                  <a:srgbClr val="FF0000"/>
                </a:solidFill>
              </a:rPr>
              <a:t>but</a:t>
            </a:r>
          </a:p>
          <a:p>
            <a:pPr marL="499511" lvl="1" indent="-141371" algn="ctr" defTabSz="429768">
              <a:spcBef>
                <a:spcPts val="400"/>
              </a:spcBef>
              <a:buNone/>
              <a:tabLst>
                <a:tab pos="635000" algn="l"/>
              </a:tabLst>
              <a:defRPr sz="1410"/>
            </a:pPr>
            <a:r>
              <a:rPr lang="en-US" sz="3600" dirty="0">
                <a:solidFill>
                  <a:srgbClr val="FF0000"/>
                </a:solidFill>
              </a:rPr>
              <a:t>n</a:t>
            </a:r>
            <a:r>
              <a:rPr lang="en-US" sz="3600" dirty="0" smtClean="0">
                <a:solidFill>
                  <a:srgbClr val="FF0000"/>
                </a:solidFill>
              </a:rPr>
              <a:t>ot eliminate surgical fire risk!</a:t>
            </a:r>
            <a:endParaRPr lang="en-US" sz="3600" dirty="0">
              <a:solidFill>
                <a:srgbClr val="FF0000"/>
              </a:solidFill>
            </a:endParaRPr>
          </a:p>
          <a:p>
            <a:endParaRPr lang="en-US" dirty="0"/>
          </a:p>
        </p:txBody>
      </p:sp>
    </p:spTree>
    <p:extLst>
      <p:ext uri="{BB962C8B-B14F-4D97-AF65-F5344CB8AC3E}">
        <p14:creationId xmlns:p14="http://schemas.microsoft.com/office/powerpoint/2010/main" val="1222138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634999" y="300049"/>
            <a:ext cx="7874001" cy="1923761"/>
          </a:xfrm>
          <a:prstGeom prst="rect">
            <a:avLst/>
          </a:prstGeom>
        </p:spPr>
        <p:txBody>
          <a:bodyPr>
            <a:normAutofit fontScale="90000"/>
          </a:bodyPr>
          <a:lstStyle/>
          <a:p>
            <a:pPr>
              <a:spcBef>
                <a:spcPts val="100"/>
              </a:spcBef>
            </a:pPr>
            <a:r>
              <a:rPr lang="en-US" dirty="0" smtClean="0"/>
              <a:t/>
            </a:r>
            <a:br>
              <a:rPr lang="en-US" dirty="0" smtClean="0"/>
            </a:br>
            <a:r>
              <a:rPr lang="en-US" dirty="0" smtClean="0"/>
              <a:t/>
            </a:r>
            <a:br>
              <a:rPr lang="en-US" dirty="0" smtClean="0"/>
            </a:br>
            <a:r>
              <a:rPr lang="en-US" sz="4000" dirty="0" smtClean="0"/>
              <a:t>Surgical Fires are </a:t>
            </a:r>
            <a:r>
              <a:rPr lang="en-US" sz="3600" dirty="0" smtClean="0"/>
              <a:t>the </a:t>
            </a:r>
            <a:r>
              <a:rPr lang="en-US" sz="3600" dirty="0"/>
              <a:t>FDA and AORN* </a:t>
            </a:r>
            <a:br>
              <a:rPr lang="en-US" sz="3600" dirty="0"/>
            </a:br>
            <a:r>
              <a:rPr lang="en-US" sz="3600" dirty="0"/>
              <a:t>#1 Surgical </a:t>
            </a:r>
            <a:r>
              <a:rPr lang="en-US" sz="3600"/>
              <a:t>Safety </a:t>
            </a:r>
            <a:r>
              <a:rPr lang="en-US" sz="3600" smtClean="0"/>
              <a:t>Priority</a:t>
            </a:r>
            <a:r>
              <a:rPr lang="en-US" sz="3600" baseline="30000" smtClean="0"/>
              <a:t>1</a:t>
            </a:r>
            <a:r>
              <a:rPr lang="en-US" sz="3600" smtClean="0"/>
              <a:t> </a:t>
            </a:r>
            <a:r>
              <a:rPr lang="en-US" sz="3600" dirty="0" smtClean="0"/>
              <a:t/>
            </a:r>
            <a:br>
              <a:rPr lang="en-US" sz="3600" dirty="0" smtClean="0"/>
            </a:br>
            <a:endParaRPr sz="3600" dirty="0" smtClean="0"/>
          </a:p>
          <a:p>
            <a:pPr>
              <a:spcBef>
                <a:spcPts val="600"/>
              </a:spcBef>
            </a:pPr>
            <a:r>
              <a:rPr dirty="0" smtClean="0"/>
              <a:t/>
            </a:r>
            <a:br>
              <a:rPr dirty="0" smtClean="0"/>
            </a:br>
            <a:endParaRPr dirty="0"/>
          </a:p>
        </p:txBody>
      </p:sp>
      <p:sp>
        <p:nvSpPr>
          <p:cNvPr id="36" name="Shape 36"/>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3</a:t>
            </a:fld>
            <a:endParaRPr/>
          </a:p>
        </p:txBody>
      </p:sp>
      <p:pic>
        <p:nvPicPr>
          <p:cNvPr id="5" name="Picture 4" descr="wound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9" y="2441864"/>
            <a:ext cx="3810000" cy="3035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9099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normAutofit/>
          </a:bodyPr>
          <a:lstStyle/>
          <a:p>
            <a:r>
              <a:rPr lang="en-US" sz="3200" dirty="0" smtClean="0"/>
              <a:t>Current Preventative Measures </a:t>
            </a:r>
            <a:r>
              <a:rPr lang="en-US" sz="3200" dirty="0" smtClean="0">
                <a:solidFill>
                  <a:srgbClr val="00B050"/>
                </a:solidFill>
              </a:rPr>
              <a:t>Ineffective</a:t>
            </a:r>
            <a:endParaRPr lang="en-US" sz="3200" dirty="0">
              <a:solidFill>
                <a:srgbClr val="00B050"/>
              </a:solidFill>
            </a:endParaRPr>
          </a:p>
        </p:txBody>
      </p:sp>
      <p:sp>
        <p:nvSpPr>
          <p:cNvPr id="3" name="Content Placeholder 2"/>
          <p:cNvSpPr>
            <a:spLocks noGrp="1"/>
          </p:cNvSpPr>
          <p:nvPr>
            <p:ph idx="1"/>
          </p:nvPr>
        </p:nvSpPr>
        <p:spPr>
          <a:xfrm>
            <a:off x="457200" y="1223010"/>
            <a:ext cx="8229600" cy="5383530"/>
          </a:xfrm>
        </p:spPr>
        <p:txBody>
          <a:bodyPr>
            <a:normAutofit/>
          </a:bodyPr>
          <a:lstStyle/>
          <a:p>
            <a:pPr marL="0" indent="0" defTabSz="448055">
              <a:buNone/>
              <a:defRPr sz="1470"/>
            </a:pPr>
            <a:r>
              <a:rPr lang="en-US" sz="1800" b="1" dirty="0" smtClean="0">
                <a:solidFill>
                  <a:srgbClr val="00B050"/>
                </a:solidFill>
              </a:rPr>
              <a:t>No Required Surgical Fire Training, Drills and OR Practices </a:t>
            </a:r>
            <a:endParaRPr lang="en-US" sz="1700" dirty="0" smtClean="0">
              <a:solidFill>
                <a:srgbClr val="00B050"/>
              </a:solidFill>
            </a:endParaRPr>
          </a:p>
          <a:p>
            <a:pPr marL="199136" indent="-199136" defTabSz="448055">
              <a:buFontTx/>
              <a:defRPr sz="1470"/>
            </a:pPr>
            <a:r>
              <a:rPr lang="en-US" sz="1700" dirty="0" smtClean="0"/>
              <a:t>No </a:t>
            </a:r>
            <a:r>
              <a:rPr lang="en-US" sz="1700" dirty="0"/>
              <a:t>Required, National </a:t>
            </a:r>
            <a:r>
              <a:rPr lang="en-US" sz="1700" dirty="0" smtClean="0"/>
              <a:t>Mandate</a:t>
            </a:r>
            <a:r>
              <a:rPr lang="en-US" sz="1700" baseline="30000" dirty="0"/>
              <a:t>7</a:t>
            </a:r>
            <a:r>
              <a:rPr lang="en-US" sz="1700" dirty="0" smtClean="0"/>
              <a:t>;</a:t>
            </a:r>
            <a:r>
              <a:rPr lang="en-US" sz="1700" baseline="30000" dirty="0" smtClean="0"/>
              <a:t> </a:t>
            </a:r>
            <a:r>
              <a:rPr lang="en-US" sz="1700" dirty="0" smtClean="0"/>
              <a:t>FDA, others only offer OR fire safety </a:t>
            </a:r>
            <a:r>
              <a:rPr lang="en-US" sz="1700" i="1" dirty="0" smtClean="0"/>
              <a:t>recommendations</a:t>
            </a:r>
            <a:r>
              <a:rPr lang="en-US" sz="1700" baseline="30000" dirty="0" smtClean="0"/>
              <a:t>7,11,24</a:t>
            </a:r>
          </a:p>
          <a:p>
            <a:pPr marL="599186" lvl="1" indent="-199136" defTabSz="448055">
              <a:buFontTx/>
              <a:buChar char="–"/>
              <a:defRPr sz="1470"/>
            </a:pPr>
            <a:r>
              <a:rPr lang="en-US" sz="1700" dirty="0"/>
              <a:t>In </a:t>
            </a:r>
            <a:r>
              <a:rPr lang="en-US" sz="1700" dirty="0" smtClean="0"/>
              <a:t>2008</a:t>
            </a:r>
            <a:r>
              <a:rPr lang="en-US" sz="1700" dirty="0"/>
              <a:t> </a:t>
            </a:r>
            <a:r>
              <a:rPr lang="en-US" sz="1700" dirty="0" smtClean="0"/>
              <a:t>&lt; </a:t>
            </a:r>
            <a:r>
              <a:rPr lang="en-US" sz="1700" dirty="0"/>
              <a:t>50% of U.S. hospitals conducted OR fire safety </a:t>
            </a:r>
            <a:r>
              <a:rPr lang="en-US" sz="1700" dirty="0" smtClean="0"/>
              <a:t>drills</a:t>
            </a:r>
            <a:r>
              <a:rPr lang="en-US" sz="1700" baseline="30000" dirty="0" smtClean="0"/>
              <a:t>12</a:t>
            </a:r>
            <a:r>
              <a:rPr lang="en-US" sz="1700" dirty="0" smtClean="0"/>
              <a:t> </a:t>
            </a:r>
          </a:p>
          <a:p>
            <a:pPr marL="599186" lvl="1" indent="-199136" defTabSz="448055">
              <a:buFontTx/>
              <a:buChar char="–"/>
              <a:defRPr sz="1470"/>
            </a:pPr>
            <a:r>
              <a:rPr lang="en-US" sz="1700" dirty="0"/>
              <a:t>1 in 5 U.S. hospitals don’t comply with Never Events* Best Practices (Leapfrog survey, </a:t>
            </a:r>
            <a:r>
              <a:rPr lang="en-US" sz="1700" dirty="0" smtClean="0"/>
              <a:t>n=1,750)</a:t>
            </a:r>
            <a:r>
              <a:rPr lang="en-US" sz="1700" baseline="30000" dirty="0" smtClean="0"/>
              <a:t>39</a:t>
            </a:r>
            <a:endParaRPr lang="en-US" sz="1700" baseline="30000" dirty="0"/>
          </a:p>
          <a:p>
            <a:pPr marL="199136" indent="-199136" defTabSz="448055">
              <a:buFontTx/>
              <a:buChar char="•"/>
              <a:defRPr sz="1470"/>
            </a:pPr>
            <a:r>
              <a:rPr lang="en-US" sz="1700" u="sng" dirty="0" smtClean="0"/>
              <a:t>Annual</a:t>
            </a:r>
            <a:r>
              <a:rPr lang="en-US" sz="1700" i="1" dirty="0" smtClean="0"/>
              <a:t> </a:t>
            </a:r>
            <a:r>
              <a:rPr lang="en-US" sz="1700" dirty="0" smtClean="0"/>
              <a:t>training </a:t>
            </a:r>
            <a:r>
              <a:rPr lang="en-US" sz="1700" dirty="0"/>
              <a:t>can’t keep pace with technological </a:t>
            </a:r>
            <a:r>
              <a:rPr lang="en-US" sz="1700" dirty="0" smtClean="0"/>
              <a:t>advances</a:t>
            </a:r>
            <a:r>
              <a:rPr lang="en-US" sz="1700" baseline="30000" dirty="0" smtClean="0"/>
              <a:t>22</a:t>
            </a:r>
            <a:endParaRPr lang="en-US" sz="1700" baseline="30000" dirty="0"/>
          </a:p>
          <a:p>
            <a:pPr marL="199136" indent="-199136" defTabSz="448055">
              <a:buFontTx/>
              <a:buChar char="•"/>
              <a:defRPr sz="1470"/>
            </a:pPr>
            <a:r>
              <a:rPr lang="en-US" sz="1700" dirty="0" smtClean="0"/>
              <a:t>Hospital budgetary and efficiency focus eliminates safety redundancies, gives precedence to competing </a:t>
            </a:r>
            <a:r>
              <a:rPr lang="en-US" sz="1700" dirty="0"/>
              <a:t>training </a:t>
            </a:r>
            <a:r>
              <a:rPr lang="en-US" sz="1700" dirty="0" smtClean="0"/>
              <a:t>needs</a:t>
            </a:r>
            <a:r>
              <a:rPr lang="en-US" sz="1700" baseline="30000" dirty="0" smtClean="0"/>
              <a:t>22</a:t>
            </a:r>
          </a:p>
          <a:p>
            <a:pPr marL="199136" indent="-199136" defTabSz="448055">
              <a:buFontTx/>
              <a:buChar char="•"/>
              <a:defRPr sz="1470"/>
            </a:pPr>
            <a:r>
              <a:rPr lang="en-US" sz="1700" dirty="0"/>
              <a:t>Fire safety programs, drills and simulations often:</a:t>
            </a:r>
          </a:p>
          <a:p>
            <a:pPr marL="520766" lvl="1" indent="-147386" defTabSz="448055">
              <a:buFontTx/>
              <a:defRPr sz="1470"/>
            </a:pPr>
            <a:r>
              <a:rPr lang="en-US" sz="1700" dirty="0"/>
              <a:t>Exclude relevant, multidisciplinary </a:t>
            </a:r>
            <a:r>
              <a:rPr lang="en-US" sz="1700" dirty="0" smtClean="0"/>
              <a:t>personnel</a:t>
            </a:r>
            <a:r>
              <a:rPr lang="en-US" sz="1700" baseline="30000" dirty="0" smtClean="0"/>
              <a:t>22</a:t>
            </a:r>
            <a:r>
              <a:rPr lang="en-US" sz="1700" dirty="0" smtClean="0"/>
              <a:t>, </a:t>
            </a:r>
            <a:r>
              <a:rPr lang="en-US" sz="1700" dirty="0"/>
              <a:t>including anesthesia, </a:t>
            </a:r>
            <a:r>
              <a:rPr lang="en-US" sz="1700" dirty="0" smtClean="0"/>
              <a:t>surgeons</a:t>
            </a:r>
            <a:r>
              <a:rPr lang="en-US" sz="1700" baseline="30000" dirty="0" smtClean="0"/>
              <a:t>23</a:t>
            </a:r>
            <a:endParaRPr lang="en-US" sz="1700" baseline="30000" dirty="0"/>
          </a:p>
          <a:p>
            <a:pPr marL="520766" lvl="1" indent="-147386" defTabSz="448055">
              <a:buFontTx/>
              <a:defRPr sz="1470"/>
            </a:pPr>
            <a:r>
              <a:rPr lang="en-US" sz="1700" dirty="0"/>
              <a:t>50% of all safety awareness programs excluded OR staff (</a:t>
            </a:r>
            <a:r>
              <a:rPr lang="en-US" sz="1700" i="1" dirty="0" err="1"/>
              <a:t>Ochsner</a:t>
            </a:r>
            <a:r>
              <a:rPr lang="en-US" sz="1700" i="1" dirty="0"/>
              <a:t> Journal </a:t>
            </a:r>
            <a:r>
              <a:rPr lang="en-US" sz="1700" i="1" dirty="0" smtClean="0"/>
              <a:t>Survey</a:t>
            </a:r>
            <a:r>
              <a:rPr lang="en-US" sz="1700" dirty="0" smtClean="0"/>
              <a:t>)</a:t>
            </a:r>
            <a:r>
              <a:rPr lang="en-US" sz="1700" baseline="30000" dirty="0" smtClean="0"/>
              <a:t>23</a:t>
            </a:r>
            <a:endParaRPr lang="en-US" sz="1700" baseline="30000" dirty="0"/>
          </a:p>
          <a:p>
            <a:pPr marL="199136" indent="-199136" defTabSz="448055">
              <a:buFontTx/>
              <a:buChar char="•"/>
              <a:defRPr sz="1470"/>
            </a:pPr>
            <a:r>
              <a:rPr lang="en-US" sz="1700" dirty="0"/>
              <a:t>Usage of fire safety in surgical timeouts and checklists </a:t>
            </a:r>
            <a:r>
              <a:rPr lang="en-US" sz="1700" dirty="0" smtClean="0"/>
              <a:t>inconsistent</a:t>
            </a:r>
            <a:r>
              <a:rPr lang="en-US" sz="1700" baseline="30000" dirty="0"/>
              <a:t>7</a:t>
            </a:r>
          </a:p>
          <a:p>
            <a:pPr marL="0" indent="0">
              <a:buNone/>
            </a:pPr>
            <a:endParaRPr lang="en-US" sz="1700" dirty="0" smtClean="0"/>
          </a:p>
          <a:p>
            <a:pPr marL="0" indent="0">
              <a:buNone/>
            </a:pPr>
            <a:r>
              <a:rPr lang="en-US" sz="1200" dirty="0" smtClean="0"/>
              <a:t>* </a:t>
            </a:r>
            <a:r>
              <a:rPr lang="en-US" sz="1200" dirty="0"/>
              <a:t>Never Events = serious adverse and costly events that should never happen when providing medical </a:t>
            </a:r>
            <a:r>
              <a:rPr lang="en-US" sz="1200" dirty="0" smtClean="0"/>
              <a:t>care</a:t>
            </a:r>
            <a:r>
              <a:rPr lang="en-US" sz="1200" baseline="30000" dirty="0" smtClean="0"/>
              <a:t>24,29</a:t>
            </a:r>
            <a:endParaRPr lang="en-US" sz="1200" baseline="30000" dirty="0"/>
          </a:p>
          <a:p>
            <a:pPr marL="199136" indent="-199136" defTabSz="448055">
              <a:buFontTx/>
              <a:buChar char="•"/>
              <a:defRPr sz="1470"/>
            </a:pPr>
            <a:endParaRPr lang="en-US" sz="2400" baseline="30000" dirty="0"/>
          </a:p>
          <a:p>
            <a:pPr marL="199136" indent="-199136" defTabSz="448055">
              <a:buFontTx/>
              <a:defRPr sz="1470"/>
            </a:pPr>
            <a:endParaRPr lang="en-US" sz="2400" baseline="30000" dirty="0" smtClean="0"/>
          </a:p>
        </p:txBody>
      </p:sp>
    </p:spTree>
    <p:extLst>
      <p:ext uri="{BB962C8B-B14F-4D97-AF65-F5344CB8AC3E}">
        <p14:creationId xmlns:p14="http://schemas.microsoft.com/office/powerpoint/2010/main" val="357466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1222"/>
          </a:xfrm>
        </p:spPr>
        <p:txBody>
          <a:bodyPr>
            <a:normAutofit/>
          </a:bodyPr>
          <a:lstStyle/>
          <a:p>
            <a:r>
              <a:rPr lang="en-US" sz="3200" dirty="0"/>
              <a:t>Current Preventative Measures </a:t>
            </a:r>
            <a:r>
              <a:rPr lang="en-US" sz="3200" dirty="0" smtClean="0">
                <a:solidFill>
                  <a:srgbClr val="00B050"/>
                </a:solidFill>
              </a:rPr>
              <a:t>Ineffective</a:t>
            </a:r>
            <a:endParaRPr lang="en-US" sz="3200" dirty="0">
              <a:solidFill>
                <a:srgbClr val="00B050"/>
              </a:solidFill>
            </a:endParaRPr>
          </a:p>
        </p:txBody>
      </p:sp>
      <p:sp>
        <p:nvSpPr>
          <p:cNvPr id="3" name="Content Placeholder 2"/>
          <p:cNvSpPr>
            <a:spLocks noGrp="1"/>
          </p:cNvSpPr>
          <p:nvPr>
            <p:ph idx="1"/>
          </p:nvPr>
        </p:nvSpPr>
        <p:spPr>
          <a:xfrm>
            <a:off x="457200" y="1588770"/>
            <a:ext cx="8229600" cy="4960303"/>
          </a:xfrm>
        </p:spPr>
        <p:txBody>
          <a:bodyPr>
            <a:normAutofit fontScale="55000" lnSpcReduction="20000"/>
          </a:bodyPr>
          <a:lstStyle/>
          <a:p>
            <a:pPr marL="0" indent="0" defTabSz="429768">
              <a:lnSpc>
                <a:spcPct val="80000"/>
              </a:lnSpc>
              <a:spcBef>
                <a:spcPts val="400"/>
              </a:spcBef>
              <a:buClrTx/>
              <a:buSzTx/>
              <a:buFontTx/>
              <a:buNone/>
              <a:defRPr sz="1504">
                <a:latin typeface="Proxima Nova Bold"/>
                <a:ea typeface="Proxima Nova Bold"/>
                <a:cs typeface="Proxima Nova Bold"/>
                <a:sym typeface="Proxima Nova Bold"/>
              </a:defRPr>
            </a:pPr>
            <a:r>
              <a:rPr lang="en-US" sz="3600" b="1" dirty="0" smtClean="0">
                <a:solidFill>
                  <a:srgbClr val="00B050"/>
                </a:solidFill>
              </a:rPr>
              <a:t>No Required ESU </a:t>
            </a:r>
            <a:r>
              <a:rPr lang="en-US" sz="3600" b="1" dirty="0">
                <a:solidFill>
                  <a:srgbClr val="00B050"/>
                </a:solidFill>
              </a:rPr>
              <a:t>Training and </a:t>
            </a:r>
            <a:r>
              <a:rPr lang="en-US" sz="3600" b="1" dirty="0" smtClean="0">
                <a:solidFill>
                  <a:srgbClr val="00B050"/>
                </a:solidFill>
              </a:rPr>
              <a:t>Education</a:t>
            </a:r>
          </a:p>
          <a:p>
            <a:pPr marL="0" indent="0" defTabSz="429768">
              <a:lnSpc>
                <a:spcPct val="80000"/>
              </a:lnSpc>
              <a:spcBef>
                <a:spcPts val="400"/>
              </a:spcBef>
              <a:buClrTx/>
              <a:buSzTx/>
              <a:buFontTx/>
              <a:buNone/>
              <a:defRPr sz="1504">
                <a:latin typeface="Proxima Nova Bold"/>
                <a:ea typeface="Proxima Nova Bold"/>
                <a:cs typeface="Proxima Nova Bold"/>
                <a:sym typeface="Proxima Nova Bold"/>
              </a:defRPr>
            </a:pPr>
            <a:endParaRPr lang="en-US" dirty="0"/>
          </a:p>
          <a:p>
            <a:pPr marL="141371" indent="-141371" defTabSz="429768">
              <a:spcBef>
                <a:spcPts val="400"/>
              </a:spcBef>
              <a:buFontTx/>
              <a:defRPr sz="1410"/>
            </a:pPr>
            <a:r>
              <a:rPr lang="en-US" sz="2900" dirty="0"/>
              <a:t>Traditional medical curriculum excludes device use education and </a:t>
            </a:r>
            <a:r>
              <a:rPr lang="en-US" sz="2900" dirty="0" smtClean="0"/>
              <a:t>training</a:t>
            </a:r>
            <a:r>
              <a:rPr lang="en-US" sz="2900" baseline="30000" dirty="0"/>
              <a:t>5</a:t>
            </a:r>
          </a:p>
          <a:p>
            <a:pPr marL="141371" indent="-141371" defTabSz="429768">
              <a:spcBef>
                <a:spcPts val="400"/>
              </a:spcBef>
              <a:buFontTx/>
              <a:defRPr sz="1410"/>
            </a:pPr>
            <a:r>
              <a:rPr lang="en-US" sz="2900" dirty="0"/>
              <a:t>ESU training not required before </a:t>
            </a:r>
            <a:r>
              <a:rPr lang="en-US" sz="2900" dirty="0" smtClean="0"/>
              <a:t>use</a:t>
            </a:r>
            <a:r>
              <a:rPr lang="en-US" sz="2900" baseline="30000" dirty="0" smtClean="0"/>
              <a:t>1,8,25,40</a:t>
            </a:r>
            <a:endParaRPr lang="en-US" sz="2900" baseline="30000" dirty="0"/>
          </a:p>
          <a:p>
            <a:pPr marL="619888" lvl="1" indent="-141371" defTabSz="429768">
              <a:spcBef>
                <a:spcPts val="400"/>
              </a:spcBef>
              <a:buFontTx/>
              <a:defRPr sz="1410"/>
            </a:pPr>
            <a:r>
              <a:rPr lang="en-US" sz="2900" dirty="0"/>
              <a:t>Most surgeons get ESU training from industry </a:t>
            </a:r>
            <a:r>
              <a:rPr lang="en-US" sz="2900" dirty="0" smtClean="0"/>
              <a:t>reps</a:t>
            </a:r>
            <a:r>
              <a:rPr lang="en-US" sz="2900" baseline="30000" dirty="0"/>
              <a:t>5</a:t>
            </a:r>
            <a:r>
              <a:rPr lang="en-US" sz="2900" dirty="0" smtClean="0"/>
              <a:t>, </a:t>
            </a:r>
            <a:r>
              <a:rPr lang="en-US" sz="2900" dirty="0"/>
              <a:t>observing other </a:t>
            </a:r>
            <a:r>
              <a:rPr lang="en-US" sz="2900" dirty="0" smtClean="0"/>
              <a:t>surgeons</a:t>
            </a:r>
            <a:r>
              <a:rPr lang="en-US" sz="2900" baseline="30000" dirty="0"/>
              <a:t>5</a:t>
            </a:r>
            <a:r>
              <a:rPr lang="en-US" sz="2900" dirty="0" smtClean="0"/>
              <a:t> </a:t>
            </a:r>
            <a:r>
              <a:rPr lang="en-US" sz="2900" dirty="0"/>
              <a:t>or industry-sponsored </a:t>
            </a:r>
            <a:r>
              <a:rPr lang="en-US" sz="2900" dirty="0" smtClean="0"/>
              <a:t>courses</a:t>
            </a:r>
            <a:r>
              <a:rPr lang="en-US" sz="2900" baseline="30000" dirty="0"/>
              <a:t>8</a:t>
            </a:r>
          </a:p>
          <a:p>
            <a:pPr marL="141371" indent="-141371" defTabSz="429768">
              <a:spcBef>
                <a:spcPts val="400"/>
              </a:spcBef>
              <a:buFontTx/>
              <a:defRPr sz="1410"/>
            </a:pPr>
            <a:r>
              <a:rPr lang="en-US" sz="2900" dirty="0"/>
              <a:t>In 2014, FUSE became first formal, but optional, curriculum for safe ESU </a:t>
            </a:r>
            <a:r>
              <a:rPr lang="en-US" sz="2900" dirty="0" smtClean="0"/>
              <a:t>use</a:t>
            </a:r>
            <a:r>
              <a:rPr lang="en-US" sz="2900" baseline="30000" dirty="0" smtClean="0"/>
              <a:t>5-6</a:t>
            </a:r>
            <a:endParaRPr lang="en-US" sz="2900" baseline="30000" dirty="0"/>
          </a:p>
          <a:p>
            <a:pPr marL="499511" lvl="1" indent="-141371" defTabSz="429768">
              <a:spcBef>
                <a:spcPts val="400"/>
              </a:spcBef>
              <a:buFontTx/>
              <a:defRPr sz="1410"/>
            </a:pPr>
            <a:r>
              <a:rPr lang="en-US" sz="2900" dirty="0"/>
              <a:t>As of January 2017, only 400 practicing surgeons, had completed </a:t>
            </a:r>
            <a:r>
              <a:rPr lang="en-US" sz="2900" dirty="0" smtClean="0"/>
              <a:t>course</a:t>
            </a:r>
            <a:r>
              <a:rPr lang="en-US" sz="2900" baseline="30000" dirty="0" smtClean="0"/>
              <a:t>41</a:t>
            </a:r>
            <a:endParaRPr lang="en-US" sz="2900" baseline="30000" dirty="0"/>
          </a:p>
          <a:p>
            <a:pPr marL="141371" indent="-141371" defTabSz="429768">
              <a:spcBef>
                <a:spcPts val="400"/>
              </a:spcBef>
              <a:buFontTx/>
              <a:defRPr sz="1410"/>
            </a:pPr>
            <a:r>
              <a:rPr lang="en-US" sz="2900" dirty="0" smtClean="0"/>
              <a:t>A </a:t>
            </a:r>
            <a:r>
              <a:rPr lang="en-US" sz="2900" dirty="0"/>
              <a:t>2011 SAGES survey (n=48), asked experienced surgeons about electrosurgical devices they used daily. </a:t>
            </a:r>
          </a:p>
          <a:p>
            <a:pPr marL="857651" lvl="2" indent="-141371" defTabSz="429768">
              <a:spcBef>
                <a:spcPts val="400"/>
              </a:spcBef>
              <a:buFontTx/>
              <a:defRPr sz="1410"/>
            </a:pPr>
            <a:r>
              <a:rPr lang="en-US" sz="2900" dirty="0"/>
              <a:t>Median correct response rate was 59% (same for junior surgical </a:t>
            </a:r>
            <a:r>
              <a:rPr lang="en-US" sz="2900" dirty="0" smtClean="0"/>
              <a:t>residents)</a:t>
            </a:r>
            <a:r>
              <a:rPr lang="en-US" sz="2900" baseline="30000" dirty="0" smtClean="0"/>
              <a:t>5,8,40</a:t>
            </a:r>
            <a:endParaRPr lang="en-US" sz="2900" baseline="30000" dirty="0"/>
          </a:p>
          <a:p>
            <a:pPr marL="857651" lvl="2" indent="-141371" defTabSz="429768">
              <a:spcBef>
                <a:spcPts val="400"/>
              </a:spcBef>
              <a:buFontTx/>
              <a:defRPr sz="1410"/>
            </a:pPr>
            <a:r>
              <a:rPr lang="en-US" sz="2900" dirty="0"/>
              <a:t>31% did not know how to handle surgical </a:t>
            </a:r>
            <a:r>
              <a:rPr lang="en-US" sz="2900" dirty="0" smtClean="0"/>
              <a:t>fires</a:t>
            </a:r>
            <a:r>
              <a:rPr lang="en-US" sz="2900" baseline="30000" dirty="0" smtClean="0"/>
              <a:t>5,8,40</a:t>
            </a:r>
            <a:endParaRPr lang="en-US" sz="2900" baseline="30000" dirty="0"/>
          </a:p>
          <a:p>
            <a:pPr marL="857651" lvl="2" indent="-141371" defTabSz="429768">
              <a:spcBef>
                <a:spcPts val="400"/>
              </a:spcBef>
              <a:buFontTx/>
              <a:defRPr sz="1410"/>
            </a:pPr>
            <a:r>
              <a:rPr lang="en-US" sz="2900" dirty="0"/>
              <a:t>Zero gynecological surgeons </a:t>
            </a:r>
            <a:r>
              <a:rPr lang="en-US" sz="2900" dirty="0" smtClean="0"/>
              <a:t>passed</a:t>
            </a:r>
            <a:r>
              <a:rPr lang="en-US" sz="2900" baseline="30000" dirty="0"/>
              <a:t>5</a:t>
            </a:r>
          </a:p>
          <a:p>
            <a:pPr marL="857651" lvl="2" indent="-141371" defTabSz="429768">
              <a:spcBef>
                <a:spcPts val="400"/>
              </a:spcBef>
              <a:buFontTx/>
              <a:defRPr sz="1410"/>
            </a:pPr>
            <a:r>
              <a:rPr lang="en-US" sz="2900" dirty="0"/>
              <a:t>Few surgeons considered themselves experts on devices they used every </a:t>
            </a:r>
            <a:r>
              <a:rPr lang="en-US" sz="2900" dirty="0" smtClean="0"/>
              <a:t>day</a:t>
            </a:r>
            <a:r>
              <a:rPr lang="en-US" sz="2900" baseline="30000" dirty="0"/>
              <a:t>8</a:t>
            </a:r>
          </a:p>
          <a:p>
            <a:pPr marL="499511" lvl="1" indent="-141371" defTabSz="429768">
              <a:spcBef>
                <a:spcPts val="400"/>
              </a:spcBef>
              <a:buFontTx/>
              <a:defRPr sz="1410"/>
            </a:pPr>
            <a:r>
              <a:rPr lang="en-US" sz="2900" dirty="0"/>
              <a:t>An Irish survey (n= 63 surgeons) </a:t>
            </a:r>
            <a:r>
              <a:rPr lang="en-US" sz="2900" dirty="0" smtClean="0"/>
              <a:t>showed:</a:t>
            </a:r>
            <a:r>
              <a:rPr lang="en-US" sz="2900" baseline="30000" dirty="0" smtClean="0"/>
              <a:t>42</a:t>
            </a:r>
            <a:endParaRPr lang="en-US" sz="2900" baseline="30000" dirty="0"/>
          </a:p>
          <a:p>
            <a:pPr marL="857651" lvl="2" indent="-141371" defTabSz="429768">
              <a:spcBef>
                <a:spcPts val="400"/>
              </a:spcBef>
              <a:buFontTx/>
              <a:defRPr sz="1410"/>
            </a:pPr>
            <a:r>
              <a:rPr lang="en-US" sz="2900" dirty="0"/>
              <a:t>89% of surgeons deemed ESUs safe; 56% had insufficient safe usage knowledge</a:t>
            </a:r>
          </a:p>
          <a:p>
            <a:pPr marL="857651" lvl="2" indent="-141371" defTabSz="429768">
              <a:spcBef>
                <a:spcPts val="400"/>
              </a:spcBef>
              <a:buFontTx/>
              <a:defRPr sz="1410"/>
            </a:pPr>
            <a:r>
              <a:rPr lang="en-US" sz="2900" dirty="0"/>
              <a:t>82% had no formal ESU training</a:t>
            </a:r>
          </a:p>
          <a:p>
            <a:pPr marL="857651" lvl="2" indent="-141371" defTabSz="429768">
              <a:spcBef>
                <a:spcPts val="400"/>
              </a:spcBef>
              <a:buFontTx/>
              <a:defRPr sz="1410"/>
            </a:pPr>
            <a:r>
              <a:rPr lang="en-US" sz="2900" dirty="0"/>
              <a:t>49% had personal experience with ESU complications</a:t>
            </a:r>
          </a:p>
          <a:p>
            <a:pPr marL="499511" lvl="1" indent="-141371" defTabSz="429768">
              <a:spcBef>
                <a:spcPts val="400"/>
              </a:spcBef>
              <a:buNone/>
              <a:defRPr sz="1410"/>
            </a:pPr>
            <a:endParaRPr lang="en-US" b="1" dirty="0">
              <a:solidFill>
                <a:srgbClr val="0000FF"/>
              </a:solidFill>
            </a:endParaRPr>
          </a:p>
          <a:p>
            <a:pPr>
              <a:buNone/>
            </a:pPr>
            <a:r>
              <a:rPr lang="en-US" sz="1081" dirty="0"/>
              <a:t>*FUSE = Fundamental Use of Surgical Energy</a:t>
            </a:r>
          </a:p>
          <a:p>
            <a:pPr>
              <a:buNone/>
            </a:pPr>
            <a:r>
              <a:rPr lang="en-US" sz="1081" dirty="0"/>
              <a:t>**SAGES = The Society of American Gastrointestinal and Endoscopic Surgeons</a:t>
            </a:r>
          </a:p>
          <a:p>
            <a:pPr marL="0" indent="0" defTabSz="448055">
              <a:lnSpc>
                <a:spcPct val="80000"/>
              </a:lnSpc>
              <a:buClrTx/>
              <a:buSzTx/>
              <a:buFontTx/>
              <a:buNone/>
              <a:defRPr sz="1568">
                <a:latin typeface="Proxima Nova Bold"/>
                <a:ea typeface="Proxima Nova Bold"/>
                <a:cs typeface="Proxima Nova Bold"/>
                <a:sym typeface="Proxima Nova Bold"/>
              </a:defRPr>
            </a:pPr>
            <a:endParaRPr lang="en-US" sz="2000" b="1" dirty="0"/>
          </a:p>
          <a:p>
            <a:endParaRPr lang="en-US" dirty="0"/>
          </a:p>
        </p:txBody>
      </p:sp>
    </p:spTree>
    <p:extLst>
      <p:ext uri="{BB962C8B-B14F-4D97-AF65-F5344CB8AC3E}">
        <p14:creationId xmlns:p14="http://schemas.microsoft.com/office/powerpoint/2010/main" val="28559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body" idx="1"/>
          </p:nvPr>
        </p:nvSpPr>
        <p:spPr>
          <a:xfrm>
            <a:off x="580553" y="2377440"/>
            <a:ext cx="7982894" cy="3433763"/>
          </a:xfrm>
          <a:prstGeom prst="rect">
            <a:avLst/>
          </a:prstGeom>
        </p:spPr>
        <p:txBody>
          <a:bodyPr>
            <a:normAutofit/>
          </a:bodyPr>
          <a:lstStyle/>
          <a:p>
            <a:pPr marL="0" indent="0" algn="ctr">
              <a:buNone/>
            </a:pPr>
            <a:r>
              <a:rPr lang="en-US" dirty="0" smtClean="0"/>
              <a:t>Fact: </a:t>
            </a:r>
            <a:r>
              <a:rPr lang="en-US" dirty="0" smtClean="0">
                <a:solidFill>
                  <a:srgbClr val="FF0000"/>
                </a:solidFill>
              </a:rPr>
              <a:t>Technology is required </a:t>
            </a:r>
            <a:r>
              <a:rPr lang="en-US" dirty="0">
                <a:solidFill>
                  <a:srgbClr val="FF0000"/>
                </a:solidFill>
              </a:rPr>
              <a:t>to </a:t>
            </a:r>
            <a:r>
              <a:rPr lang="en-US" dirty="0" smtClean="0">
                <a:solidFill>
                  <a:srgbClr val="FF0000"/>
                </a:solidFill>
              </a:rPr>
              <a:t>help prevent surgical fires,</a:t>
            </a:r>
            <a:r>
              <a:rPr lang="en-US" dirty="0" smtClean="0"/>
              <a:t> because no current preventative measures can overcome the most basic problem.</a:t>
            </a:r>
          </a:p>
          <a:p>
            <a:pPr algn="ctr">
              <a:buClrTx/>
              <a:buNone/>
            </a:pPr>
            <a:endParaRPr lang="en-US" sz="2400" b="1" dirty="0">
              <a:solidFill>
                <a:srgbClr val="0000FF"/>
              </a:solidFill>
            </a:endParaRPr>
          </a:p>
        </p:txBody>
      </p:sp>
      <p:sp>
        <p:nvSpPr>
          <p:cNvPr id="107" name="Shape 107"/>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23</a:t>
            </a:fld>
            <a:endParaRPr/>
          </a:p>
        </p:txBody>
      </p:sp>
    </p:spTree>
    <p:extLst>
      <p:ext uri="{BB962C8B-B14F-4D97-AF65-F5344CB8AC3E}">
        <p14:creationId xmlns:p14="http://schemas.microsoft.com/office/powerpoint/2010/main" val="356561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457200" y="129497"/>
            <a:ext cx="8229600" cy="1297743"/>
          </a:xfrm>
          <a:prstGeom prst="rect">
            <a:avLst/>
          </a:prstGeom>
        </p:spPr>
        <p:txBody>
          <a:bodyPr>
            <a:normAutofit fontScale="90000"/>
          </a:bodyPr>
          <a:lstStyle/>
          <a:p>
            <a:r>
              <a:rPr lang="en-US" dirty="0" smtClean="0">
                <a:solidFill>
                  <a:srgbClr val="FF6600"/>
                </a:solidFill>
              </a:rPr>
              <a:t/>
            </a:r>
            <a:br>
              <a:rPr lang="en-US" dirty="0" smtClean="0">
                <a:solidFill>
                  <a:srgbClr val="FF6600"/>
                </a:solidFill>
              </a:rPr>
            </a:br>
            <a:r>
              <a:rPr lang="en-US" dirty="0" smtClean="0"/>
              <a:t>Costs to Device Manufacturers, OEMs</a:t>
            </a:r>
            <a:r>
              <a:rPr lang="en-US" baseline="30000" dirty="0" smtClean="0"/>
              <a:t>43</a:t>
            </a:r>
            <a:r>
              <a:rPr lang="en-US" dirty="0" smtClean="0"/>
              <a:t>, Hospitals and ASC’s</a:t>
            </a:r>
            <a:r>
              <a:rPr lang="en-US" baseline="30000" dirty="0" smtClean="0"/>
              <a:t>44</a:t>
            </a:r>
            <a:r>
              <a:rPr lang="en-US" dirty="0" smtClean="0">
                <a:solidFill>
                  <a:srgbClr val="FF6600"/>
                </a:solidFill>
              </a:rPr>
              <a:t/>
            </a:r>
            <a:br>
              <a:rPr lang="en-US" dirty="0" smtClean="0">
                <a:solidFill>
                  <a:srgbClr val="FF6600"/>
                </a:solidFill>
              </a:rPr>
            </a:br>
            <a:endParaRPr dirty="0">
              <a:solidFill>
                <a:srgbClr val="FF6600"/>
              </a:solidFill>
            </a:endParaRPr>
          </a:p>
        </p:txBody>
      </p:sp>
      <p:sp>
        <p:nvSpPr>
          <p:cNvPr id="113" name="Shape 113"/>
          <p:cNvSpPr>
            <a:spLocks noGrp="1"/>
          </p:cNvSpPr>
          <p:nvPr>
            <p:ph type="body" idx="1"/>
          </p:nvPr>
        </p:nvSpPr>
        <p:spPr>
          <a:xfrm>
            <a:off x="641102" y="1785046"/>
            <a:ext cx="8014197" cy="5181809"/>
          </a:xfrm>
          <a:prstGeom prst="rect">
            <a:avLst/>
          </a:prstGeom>
        </p:spPr>
        <p:txBody>
          <a:bodyPr>
            <a:normAutofit/>
          </a:bodyPr>
          <a:lstStyle/>
          <a:p>
            <a:pPr marL="0" indent="0">
              <a:buClrTx/>
              <a:buSzTx/>
              <a:buFontTx/>
              <a:buNone/>
              <a:defRPr>
                <a:latin typeface="Proxima Nova Bold"/>
                <a:ea typeface="Proxima Nova Bold"/>
                <a:cs typeface="Proxima Nova Bold"/>
                <a:sym typeface="Proxima Nova Bold"/>
              </a:defRPr>
            </a:pPr>
            <a:r>
              <a:rPr lang="en-US" sz="2400" b="1" dirty="0" smtClean="0">
                <a:latin typeface="+mj-lt"/>
              </a:rPr>
              <a:t>ESU/Electrocautery Malpractice Claims Rising</a:t>
            </a:r>
          </a:p>
          <a:p>
            <a:pPr marL="0" indent="0">
              <a:buClrTx/>
              <a:buSzTx/>
              <a:buFontTx/>
              <a:buNone/>
              <a:defRPr>
                <a:latin typeface="Proxima Nova Bold"/>
                <a:ea typeface="Proxima Nova Bold"/>
                <a:cs typeface="Proxima Nova Bold"/>
                <a:sym typeface="Proxima Nova Bold"/>
              </a:defRPr>
            </a:pPr>
            <a:endParaRPr sz="2400" dirty="0">
              <a:solidFill>
                <a:srgbClr val="FF0000"/>
              </a:solidFill>
            </a:endParaRPr>
          </a:p>
          <a:p>
            <a:r>
              <a:rPr sz="2000" dirty="0"/>
              <a:t>In 2016, </a:t>
            </a:r>
            <a:r>
              <a:rPr lang="en-US" sz="2000" dirty="0" smtClean="0"/>
              <a:t>e</a:t>
            </a:r>
            <a:r>
              <a:rPr sz="2000" dirty="0" smtClean="0"/>
              <a:t>lectrosurgical </a:t>
            </a:r>
            <a:r>
              <a:rPr lang="en-US" sz="2000" dirty="0" smtClean="0"/>
              <a:t>related </a:t>
            </a:r>
            <a:r>
              <a:rPr sz="2000" dirty="0" smtClean="0"/>
              <a:t>injuries</a:t>
            </a:r>
            <a:r>
              <a:rPr lang="en-US" sz="2000" dirty="0" smtClean="0"/>
              <a:t> </a:t>
            </a:r>
            <a:r>
              <a:rPr sz="2000" dirty="0" smtClean="0"/>
              <a:t>one </a:t>
            </a:r>
            <a:r>
              <a:rPr sz="2000" dirty="0"/>
              <a:t>of most common </a:t>
            </a:r>
            <a:r>
              <a:rPr lang="en-US" sz="2000" dirty="0" smtClean="0"/>
              <a:t>causes of </a:t>
            </a:r>
            <a:r>
              <a:rPr sz="2000" dirty="0" smtClean="0"/>
              <a:t>malpractice litigation</a:t>
            </a:r>
            <a:r>
              <a:rPr lang="en-US" sz="2000" baseline="30000" dirty="0" smtClean="0"/>
              <a:t>42</a:t>
            </a:r>
            <a:endParaRPr lang="en-US" sz="1200" dirty="0"/>
          </a:p>
          <a:p>
            <a:r>
              <a:rPr lang="en-US" sz="2000" dirty="0">
                <a:solidFill>
                  <a:srgbClr val="00B050"/>
                </a:solidFill>
              </a:rPr>
              <a:t>S</a:t>
            </a:r>
            <a:r>
              <a:rPr lang="en-US" sz="2000" dirty="0" smtClean="0">
                <a:solidFill>
                  <a:srgbClr val="00B050"/>
                </a:solidFill>
              </a:rPr>
              <a:t>urgical </a:t>
            </a:r>
            <a:r>
              <a:rPr lang="en-US" sz="2000" dirty="0">
                <a:solidFill>
                  <a:srgbClr val="00B050"/>
                </a:solidFill>
              </a:rPr>
              <a:t>fire plaintiffs m</a:t>
            </a:r>
            <a:r>
              <a:rPr lang="en-US" sz="2000" dirty="0" smtClean="0">
                <a:solidFill>
                  <a:srgbClr val="00B050"/>
                </a:solidFill>
              </a:rPr>
              <a:t>ore often </a:t>
            </a:r>
            <a:r>
              <a:rPr lang="en-US" sz="2000" dirty="0">
                <a:solidFill>
                  <a:srgbClr val="00B050"/>
                </a:solidFill>
              </a:rPr>
              <a:t>received monetary awards (78</a:t>
            </a:r>
            <a:r>
              <a:rPr lang="en-US" sz="2000" dirty="0" smtClean="0">
                <a:solidFill>
                  <a:srgbClr val="00B050"/>
                </a:solidFill>
              </a:rPr>
              <a:t>%), versus </a:t>
            </a:r>
            <a:r>
              <a:rPr lang="en-US" sz="2000" dirty="0">
                <a:solidFill>
                  <a:srgbClr val="00B050"/>
                </a:solidFill>
              </a:rPr>
              <a:t>non-fire claims (51</a:t>
            </a:r>
            <a:r>
              <a:rPr lang="en-US" sz="2000" dirty="0" smtClean="0">
                <a:solidFill>
                  <a:srgbClr val="00B050"/>
                </a:solidFill>
              </a:rPr>
              <a:t>%)</a:t>
            </a:r>
            <a:r>
              <a:rPr lang="en-US" sz="2000" baseline="30000" dirty="0" smtClean="0">
                <a:solidFill>
                  <a:srgbClr val="00B050"/>
                </a:solidFill>
              </a:rPr>
              <a:t>31*</a:t>
            </a:r>
            <a:endParaRPr lang="en-US" sz="2000" baseline="30000" dirty="0">
              <a:solidFill>
                <a:srgbClr val="00B050"/>
              </a:solidFill>
            </a:endParaRPr>
          </a:p>
          <a:p>
            <a:r>
              <a:rPr lang="en-US" sz="2000" dirty="0">
                <a:solidFill>
                  <a:srgbClr val="00B050"/>
                </a:solidFill>
              </a:rPr>
              <a:t>Median surgical fire-related claim payment = $</a:t>
            </a:r>
            <a:r>
              <a:rPr lang="en-US" sz="2000" dirty="0" smtClean="0">
                <a:solidFill>
                  <a:srgbClr val="00B050"/>
                </a:solidFill>
              </a:rPr>
              <a:t>120,166</a:t>
            </a:r>
            <a:r>
              <a:rPr lang="en-US" sz="2000" baseline="30000" dirty="0" smtClean="0">
                <a:solidFill>
                  <a:srgbClr val="00B050"/>
                </a:solidFill>
              </a:rPr>
              <a:t>31*</a:t>
            </a:r>
            <a:endParaRPr lang="en-US" sz="2000" baseline="30000" dirty="0">
              <a:solidFill>
                <a:srgbClr val="00B050"/>
              </a:solidFill>
            </a:endParaRPr>
          </a:p>
          <a:p>
            <a:endParaRPr lang="en-US" sz="2000" baseline="30000" dirty="0">
              <a:solidFill>
                <a:srgbClr val="00B050"/>
              </a:solidFill>
            </a:endParaRPr>
          </a:p>
          <a:p>
            <a:endParaRPr lang="en-US" sz="2000" baseline="30000" dirty="0" smtClean="0">
              <a:solidFill>
                <a:srgbClr val="00B050"/>
              </a:solidFill>
            </a:endParaRPr>
          </a:p>
          <a:p>
            <a:pPr marL="0" indent="0">
              <a:buNone/>
            </a:pPr>
            <a:r>
              <a:rPr lang="en-US" sz="1200" dirty="0">
                <a:solidFill>
                  <a:srgbClr val="00B050"/>
                </a:solidFill>
              </a:rPr>
              <a:t>*</a:t>
            </a:r>
            <a:r>
              <a:rPr lang="en-US" sz="1200" dirty="0" smtClean="0">
                <a:solidFill>
                  <a:srgbClr val="00B050"/>
                </a:solidFill>
              </a:rPr>
              <a:t>ASA </a:t>
            </a:r>
            <a:r>
              <a:rPr lang="en-US" sz="1200" dirty="0">
                <a:solidFill>
                  <a:srgbClr val="00B050"/>
                </a:solidFill>
              </a:rPr>
              <a:t>Closed Claims Project, </a:t>
            </a:r>
            <a:r>
              <a:rPr lang="en-US" sz="1200" dirty="0" smtClean="0">
                <a:solidFill>
                  <a:srgbClr val="00B050"/>
                </a:solidFill>
              </a:rPr>
              <a:t>1990-2009, n=5,194 </a:t>
            </a:r>
            <a:r>
              <a:rPr lang="en-US" sz="1200" dirty="0">
                <a:solidFill>
                  <a:srgbClr val="00B050"/>
                </a:solidFill>
              </a:rPr>
              <a:t>Total Project, n=103 fire </a:t>
            </a:r>
            <a:r>
              <a:rPr lang="en-US" sz="1200" dirty="0" smtClean="0">
                <a:solidFill>
                  <a:srgbClr val="00B050"/>
                </a:solidFill>
              </a:rPr>
              <a:t>claims</a:t>
            </a:r>
            <a:r>
              <a:rPr lang="en-US" sz="1200" baseline="30000" dirty="0" smtClean="0">
                <a:solidFill>
                  <a:srgbClr val="00B050"/>
                </a:solidFill>
              </a:rPr>
              <a:t>31</a:t>
            </a:r>
            <a:endParaRPr lang="en-US" sz="1200" baseline="30000" dirty="0">
              <a:solidFill>
                <a:srgbClr val="00B050"/>
              </a:solidFill>
            </a:endParaRPr>
          </a:p>
          <a:p>
            <a:endParaRPr lang="en-US" sz="2000" baseline="30000" dirty="0"/>
          </a:p>
        </p:txBody>
      </p:sp>
      <p:sp>
        <p:nvSpPr>
          <p:cNvPr id="114" name="Shape 114"/>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24</a:t>
            </a:fld>
            <a:endParaRPr/>
          </a:p>
        </p:txBody>
      </p:sp>
    </p:spTree>
    <p:extLst>
      <p:ext uri="{BB962C8B-B14F-4D97-AF65-F5344CB8AC3E}">
        <p14:creationId xmlns:p14="http://schemas.microsoft.com/office/powerpoint/2010/main" val="305011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647700" y="426277"/>
            <a:ext cx="8229600" cy="1143001"/>
          </a:xfrm>
          <a:prstGeom prst="rect">
            <a:avLst/>
          </a:prstGeom>
        </p:spPr>
        <p:txBody>
          <a:bodyPr>
            <a:noAutofit/>
          </a:bodyPr>
          <a:lstStyle/>
          <a:p>
            <a:r>
              <a:rPr lang="en-US" sz="4000" dirty="0"/>
              <a:t>Costs to Device Manufacturers, </a:t>
            </a:r>
            <a:r>
              <a:rPr lang="en-US" sz="4000" dirty="0" smtClean="0"/>
              <a:t>OEMs</a:t>
            </a:r>
            <a:r>
              <a:rPr lang="en-US" sz="4000" baseline="30000" dirty="0" smtClean="0"/>
              <a:t>43</a:t>
            </a:r>
            <a:r>
              <a:rPr lang="en-US" sz="4000" dirty="0" smtClean="0"/>
              <a:t>, </a:t>
            </a:r>
            <a:r>
              <a:rPr lang="en-US" sz="4000" dirty="0"/>
              <a:t>Hospitals and </a:t>
            </a:r>
            <a:r>
              <a:rPr lang="en-US" sz="4000" dirty="0" smtClean="0"/>
              <a:t>ASC’s</a:t>
            </a:r>
            <a:r>
              <a:rPr lang="en-US" sz="4000" baseline="30000" dirty="0" smtClean="0"/>
              <a:t>44</a:t>
            </a:r>
            <a:endParaRPr sz="4000" baseline="30000" dirty="0"/>
          </a:p>
        </p:txBody>
      </p:sp>
      <p:sp>
        <p:nvSpPr>
          <p:cNvPr id="119" name="Shape 119"/>
          <p:cNvSpPr>
            <a:spLocks noGrp="1"/>
          </p:cNvSpPr>
          <p:nvPr>
            <p:ph type="body" idx="1"/>
          </p:nvPr>
        </p:nvSpPr>
        <p:spPr>
          <a:xfrm>
            <a:off x="666651" y="2028775"/>
            <a:ext cx="7318569" cy="4525964"/>
          </a:xfrm>
          <a:prstGeom prst="rect">
            <a:avLst/>
          </a:prstGeom>
        </p:spPr>
        <p:txBody>
          <a:bodyPr>
            <a:normAutofit fontScale="92500" lnSpcReduction="10000"/>
          </a:bodyPr>
          <a:lstStyle/>
          <a:p>
            <a:pPr marL="0" indent="0">
              <a:buSzTx/>
              <a:buNone/>
              <a:defRPr>
                <a:latin typeface="Proxima Nova Bold"/>
                <a:ea typeface="Proxima Nova Bold"/>
                <a:cs typeface="Proxima Nova Bold"/>
                <a:sym typeface="Proxima Nova Bold"/>
              </a:defRPr>
            </a:pPr>
            <a:r>
              <a:rPr dirty="0"/>
              <a:t>Cost-Benefit </a:t>
            </a:r>
            <a:r>
              <a:rPr dirty="0" smtClean="0"/>
              <a:t>Analysis</a:t>
            </a:r>
            <a:r>
              <a:rPr lang="en-US" dirty="0" smtClean="0"/>
              <a:t> </a:t>
            </a:r>
            <a:endParaRPr dirty="0"/>
          </a:p>
          <a:p>
            <a:r>
              <a:rPr lang="en-US" dirty="0"/>
              <a:t>1</a:t>
            </a:r>
            <a:r>
              <a:rPr dirty="0" smtClean="0"/>
              <a:t> </a:t>
            </a:r>
            <a:r>
              <a:rPr dirty="0"/>
              <a:t>Sparkoff device </a:t>
            </a:r>
            <a:r>
              <a:rPr dirty="0" smtClean="0"/>
              <a:t>cost</a:t>
            </a:r>
            <a:r>
              <a:rPr lang="en-US" dirty="0" smtClean="0"/>
              <a:t>s</a:t>
            </a:r>
            <a:r>
              <a:rPr dirty="0" smtClean="0"/>
              <a:t> </a:t>
            </a:r>
            <a:r>
              <a:rPr dirty="0"/>
              <a:t>=  </a:t>
            </a:r>
            <a:r>
              <a:rPr dirty="0">
                <a:solidFill>
                  <a:srgbClr val="FF0000"/>
                </a:solidFill>
              </a:rPr>
              <a:t>$x</a:t>
            </a:r>
            <a:r>
              <a:rPr dirty="0">
                <a:solidFill>
                  <a:srgbClr val="FF2600"/>
                </a:solidFill>
              </a:rPr>
              <a:t>. </a:t>
            </a:r>
            <a:endParaRPr dirty="0">
              <a:solidFill>
                <a:srgbClr val="FF0000"/>
              </a:solidFill>
            </a:endParaRPr>
          </a:p>
          <a:p>
            <a:pPr marL="0" indent="0">
              <a:buSzTx/>
              <a:buNone/>
            </a:pPr>
            <a:endParaRPr lang="en-US" dirty="0" smtClean="0"/>
          </a:p>
          <a:p>
            <a:pPr marL="0" indent="0">
              <a:buSzTx/>
              <a:buNone/>
            </a:pPr>
            <a:r>
              <a:rPr dirty="0" smtClean="0"/>
              <a:t>Medical </a:t>
            </a:r>
            <a:r>
              <a:rPr dirty="0"/>
              <a:t>device companies, OEMs, hospitals and </a:t>
            </a:r>
            <a:r>
              <a:rPr lang="en-US" dirty="0" smtClean="0"/>
              <a:t>ASCs </a:t>
            </a:r>
            <a:r>
              <a:rPr dirty="0" smtClean="0"/>
              <a:t>could </a:t>
            </a:r>
            <a:r>
              <a:rPr lang="en-US" dirty="0" smtClean="0"/>
              <a:t>purchase</a:t>
            </a:r>
            <a:r>
              <a:rPr dirty="0" smtClean="0">
                <a:solidFill>
                  <a:srgbClr val="FF0000"/>
                </a:solidFill>
              </a:rPr>
              <a:t> </a:t>
            </a:r>
            <a:r>
              <a:rPr dirty="0">
                <a:solidFill>
                  <a:srgbClr val="FF0000"/>
                </a:solidFill>
              </a:rPr>
              <a:t>X </a:t>
            </a:r>
            <a:r>
              <a:rPr dirty="0" smtClean="0">
                <a:solidFill>
                  <a:srgbClr val="FF0000"/>
                </a:solidFill>
              </a:rPr>
              <a:t>Sparkoff</a:t>
            </a:r>
            <a:r>
              <a:rPr lang="en-US" dirty="0" smtClean="0">
                <a:solidFill>
                  <a:srgbClr val="FF0000"/>
                </a:solidFill>
              </a:rPr>
              <a:t>s</a:t>
            </a:r>
            <a:r>
              <a:rPr dirty="0" smtClean="0">
                <a:solidFill>
                  <a:srgbClr val="FF0000"/>
                </a:solidFill>
              </a:rPr>
              <a:t> </a:t>
            </a:r>
            <a:r>
              <a:rPr dirty="0"/>
              <a:t>for just 1 malpractice payout</a:t>
            </a:r>
            <a:r>
              <a:rPr dirty="0" smtClean="0"/>
              <a:t>!</a:t>
            </a:r>
            <a:endParaRPr lang="en-US" dirty="0" smtClean="0"/>
          </a:p>
          <a:p>
            <a:pPr marL="0" indent="0">
              <a:buSzTx/>
              <a:buNone/>
            </a:pPr>
            <a:endParaRPr lang="en-US" dirty="0"/>
          </a:p>
          <a:p>
            <a:pPr marL="0" indent="0" algn="ctr">
              <a:buSzTx/>
              <a:buNone/>
            </a:pPr>
            <a:r>
              <a:rPr lang="en-US" dirty="0" smtClean="0"/>
              <a:t>Furthermore, there are staggering non-malpractice costs from surgical fires.</a:t>
            </a:r>
            <a:endParaRPr dirty="0"/>
          </a:p>
        </p:txBody>
      </p:sp>
      <p:sp>
        <p:nvSpPr>
          <p:cNvPr id="120" name="Shape 120"/>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25</a:t>
            </a:fld>
            <a:endParaRPr/>
          </a:p>
        </p:txBody>
      </p:sp>
    </p:spTree>
    <p:extLst>
      <p:ext uri="{BB962C8B-B14F-4D97-AF65-F5344CB8AC3E}">
        <p14:creationId xmlns:p14="http://schemas.microsoft.com/office/powerpoint/2010/main" val="71321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normAutofit fontScale="90000"/>
          </a:bodyPr>
          <a:lstStyle/>
          <a:p>
            <a:r>
              <a:rPr lang="en-US" dirty="0" smtClean="0">
                <a:solidFill>
                  <a:srgbClr val="FF0000"/>
                </a:solidFill>
              </a:rPr>
              <a:t>Fire Incident </a:t>
            </a:r>
            <a:r>
              <a:rPr lang="en-US" dirty="0" smtClean="0"/>
              <a:t>Costs to </a:t>
            </a:r>
            <a:br>
              <a:rPr lang="en-US" dirty="0" smtClean="0"/>
            </a:br>
            <a:r>
              <a:rPr lang="en-US" dirty="0" smtClean="0"/>
              <a:t>Hospitals </a:t>
            </a:r>
            <a:r>
              <a:rPr lang="en-US" dirty="0"/>
              <a:t>and ASC’s</a:t>
            </a:r>
            <a:endParaRPr dirty="0"/>
          </a:p>
        </p:txBody>
      </p:sp>
      <p:sp>
        <p:nvSpPr>
          <p:cNvPr id="123" name="Shape 123"/>
          <p:cNvSpPr>
            <a:spLocks noGrp="1"/>
          </p:cNvSpPr>
          <p:nvPr>
            <p:ph type="body" idx="1"/>
          </p:nvPr>
        </p:nvSpPr>
        <p:spPr>
          <a:xfrm>
            <a:off x="635000" y="1759855"/>
            <a:ext cx="8229600" cy="4525963"/>
          </a:xfrm>
          <a:prstGeom prst="rect">
            <a:avLst/>
          </a:prstGeom>
        </p:spPr>
        <p:txBody>
          <a:bodyPr>
            <a:normAutofit lnSpcReduction="10000"/>
          </a:bodyPr>
          <a:lstStyle/>
          <a:p>
            <a:pPr marL="0" indent="0" defTabSz="452627">
              <a:lnSpc>
                <a:spcPct val="80000"/>
              </a:lnSpc>
              <a:buClrTx/>
              <a:buSzTx/>
              <a:buFontTx/>
              <a:buNone/>
              <a:defRPr sz="1584">
                <a:latin typeface="Proxima Nova Bold"/>
                <a:ea typeface="Proxima Nova Bold"/>
                <a:cs typeface="Proxima Nova Bold"/>
                <a:sym typeface="Proxima Nova Bold"/>
              </a:defRPr>
            </a:pPr>
            <a:r>
              <a:rPr sz="1800" b="1" dirty="0"/>
              <a:t>Extra and Extended Hospital Stays </a:t>
            </a:r>
            <a:r>
              <a:rPr lang="en-US" sz="1800" b="1" dirty="0" smtClean="0"/>
              <a:t>Add Up </a:t>
            </a:r>
          </a:p>
          <a:p>
            <a:pPr marL="242479" indent="-242479" defTabSz="452627">
              <a:lnSpc>
                <a:spcPct val="80000"/>
              </a:lnSpc>
              <a:defRPr sz="1485"/>
            </a:pPr>
            <a:r>
              <a:rPr sz="1600" dirty="0"/>
              <a:t>Safety lapses </a:t>
            </a:r>
            <a:r>
              <a:rPr lang="en-US" sz="1600" dirty="0"/>
              <a:t>caused </a:t>
            </a:r>
            <a:r>
              <a:rPr sz="1600" dirty="0"/>
              <a:t>2.4 billion extra hospital stays, $17-29 billion excess hospital </a:t>
            </a:r>
            <a:r>
              <a:rPr sz="1600" dirty="0" smtClean="0"/>
              <a:t>costs/yr</a:t>
            </a:r>
            <a:r>
              <a:rPr lang="en-US" sz="1600" baseline="30000" dirty="0" smtClean="0"/>
              <a:t>28</a:t>
            </a:r>
            <a:r>
              <a:rPr lang="en-US" sz="1600" dirty="0" smtClean="0"/>
              <a:t>*</a:t>
            </a:r>
            <a:endParaRPr sz="1600" dirty="0"/>
          </a:p>
          <a:p>
            <a:pPr marL="242479" indent="-242479" defTabSz="452627">
              <a:defRPr sz="1485"/>
            </a:pPr>
            <a:r>
              <a:rPr sz="1600" dirty="0" smtClean="0"/>
              <a:t>Surviving </a:t>
            </a:r>
            <a:r>
              <a:rPr sz="1600" dirty="0"/>
              <a:t>burn patients incur return </a:t>
            </a:r>
            <a:r>
              <a:rPr sz="1600" dirty="0" smtClean="0"/>
              <a:t>OR visits</a:t>
            </a:r>
            <a:r>
              <a:rPr lang="en-US" sz="1600" dirty="0" smtClean="0"/>
              <a:t>, </a:t>
            </a:r>
            <a:r>
              <a:rPr sz="1600" dirty="0" smtClean="0"/>
              <a:t>stays </a:t>
            </a:r>
            <a:r>
              <a:rPr sz="1600" dirty="0"/>
              <a:t>for infections, </a:t>
            </a:r>
            <a:r>
              <a:rPr lang="en-US" sz="1600" dirty="0" smtClean="0"/>
              <a:t>reconstructive </a:t>
            </a:r>
            <a:r>
              <a:rPr sz="1600" dirty="0" smtClean="0"/>
              <a:t>surgeries</a:t>
            </a:r>
            <a:r>
              <a:rPr sz="1600" dirty="0"/>
              <a:t>, </a:t>
            </a:r>
            <a:r>
              <a:rPr sz="1600" dirty="0" smtClean="0"/>
              <a:t>etc.</a:t>
            </a:r>
            <a:r>
              <a:rPr lang="en-US" sz="1600" baseline="30000" dirty="0" smtClean="0"/>
              <a:t>26</a:t>
            </a:r>
            <a:r>
              <a:rPr sz="1600" baseline="30000" dirty="0" smtClean="0"/>
              <a:t> </a:t>
            </a:r>
            <a:endParaRPr sz="1600" baseline="30000" dirty="0"/>
          </a:p>
          <a:p>
            <a:pPr marL="0" indent="0" defTabSz="452627">
              <a:buNone/>
              <a:defRPr sz="1485"/>
            </a:pPr>
            <a:endParaRPr sz="1386" b="1" dirty="0">
              <a:solidFill>
                <a:srgbClr val="000000"/>
              </a:solidFill>
              <a:latin typeface="+mn-lt"/>
              <a:ea typeface="+mn-ea"/>
              <a:cs typeface="+mn-cs"/>
              <a:sym typeface="Calibri"/>
            </a:endParaRPr>
          </a:p>
          <a:p>
            <a:pPr marL="0" indent="0" defTabSz="452627">
              <a:buClrTx/>
              <a:buSzTx/>
              <a:buFontTx/>
              <a:buNone/>
              <a:defRPr sz="1485">
                <a:latin typeface="Proxima Nova Bold"/>
                <a:ea typeface="Proxima Nova Bold"/>
                <a:cs typeface="Proxima Nova Bold"/>
                <a:sym typeface="Proxima Nova Bold"/>
              </a:defRPr>
            </a:pPr>
            <a:r>
              <a:rPr sz="1800" b="1" dirty="0"/>
              <a:t>Medicare/Medicaid/Health Plans Hurt</a:t>
            </a:r>
          </a:p>
          <a:p>
            <a:pPr marL="242479" indent="-242479" defTabSz="452627">
              <a:defRPr sz="1485"/>
            </a:pPr>
            <a:r>
              <a:rPr sz="1600" dirty="0" smtClean="0"/>
              <a:t>Medicare </a:t>
            </a:r>
            <a:r>
              <a:rPr sz="1600" dirty="0"/>
              <a:t>program </a:t>
            </a:r>
            <a:r>
              <a:rPr lang="en-US" sz="1600" dirty="0" smtClean="0"/>
              <a:t>incurs costs to treat </a:t>
            </a:r>
            <a:r>
              <a:rPr sz="1600" dirty="0" smtClean="0"/>
              <a:t>consequences </a:t>
            </a:r>
            <a:r>
              <a:rPr lang="en-US" sz="1600" dirty="0" smtClean="0"/>
              <a:t>from surgical fires</a:t>
            </a:r>
            <a:r>
              <a:rPr lang="en-US" sz="1600" baseline="30000" dirty="0" smtClean="0"/>
              <a:t>39</a:t>
            </a:r>
            <a:endParaRPr sz="1600" baseline="30000" dirty="0"/>
          </a:p>
          <a:p>
            <a:pPr marL="242479" indent="-242479" defTabSz="452627">
              <a:defRPr sz="1485"/>
            </a:pPr>
            <a:r>
              <a:rPr sz="1600" dirty="0"/>
              <a:t>Medicare and Medicaid assess </a:t>
            </a:r>
            <a:r>
              <a:rPr sz="1600" dirty="0" smtClean="0"/>
              <a:t>fines</a:t>
            </a:r>
            <a:r>
              <a:rPr lang="en-US" sz="1600" baseline="30000" dirty="0" smtClean="0"/>
              <a:t>22</a:t>
            </a:r>
            <a:r>
              <a:rPr sz="1600" dirty="0" smtClean="0"/>
              <a:t> </a:t>
            </a:r>
            <a:endParaRPr sz="1600" dirty="0"/>
          </a:p>
          <a:p>
            <a:pPr marL="242479" indent="-242479" defTabSz="452627">
              <a:defRPr sz="1485"/>
            </a:pPr>
            <a:r>
              <a:rPr sz="1600" dirty="0" smtClean="0"/>
              <a:t>Medicare</a:t>
            </a:r>
            <a:r>
              <a:rPr lang="en-US" sz="1600" dirty="0" smtClean="0"/>
              <a:t>, </a:t>
            </a:r>
            <a:r>
              <a:rPr sz="1600" dirty="0" smtClean="0"/>
              <a:t>some </a:t>
            </a:r>
            <a:r>
              <a:rPr sz="1600" dirty="0"/>
              <a:t>health plans </a:t>
            </a:r>
            <a:r>
              <a:rPr lang="en-US" sz="1600" dirty="0" smtClean="0"/>
              <a:t>stopped paying hospitals </a:t>
            </a:r>
            <a:r>
              <a:rPr sz="1600" dirty="0" smtClean="0"/>
              <a:t>higher </a:t>
            </a:r>
            <a:r>
              <a:rPr sz="1600" dirty="0"/>
              <a:t>reimbursements </a:t>
            </a:r>
            <a:r>
              <a:rPr lang="en-US" sz="1600" dirty="0" smtClean="0"/>
              <a:t>if </a:t>
            </a:r>
            <a:r>
              <a:rPr sz="1600" dirty="0" smtClean="0"/>
              <a:t>surgical fire</a:t>
            </a:r>
            <a:r>
              <a:rPr lang="en-US" sz="1600" dirty="0" smtClean="0"/>
              <a:t> occured</a:t>
            </a:r>
            <a:r>
              <a:rPr lang="en-US" sz="1600" baseline="30000" dirty="0" smtClean="0"/>
              <a:t>39</a:t>
            </a:r>
          </a:p>
          <a:p>
            <a:pPr marL="0" indent="0" defTabSz="452627">
              <a:buNone/>
              <a:defRPr sz="1485"/>
            </a:pPr>
            <a:endParaRPr sz="1386" b="1" dirty="0">
              <a:solidFill>
                <a:srgbClr val="FF0000"/>
              </a:solidFill>
              <a:latin typeface="+mn-lt"/>
              <a:ea typeface="+mn-ea"/>
              <a:cs typeface="+mn-cs"/>
              <a:sym typeface="Calibri"/>
            </a:endParaRPr>
          </a:p>
          <a:p>
            <a:pPr marL="0" indent="0" defTabSz="452627">
              <a:buClrTx/>
              <a:buSzTx/>
              <a:buFontTx/>
              <a:buNone/>
              <a:defRPr sz="1485">
                <a:latin typeface="Proxima Nova Bold"/>
                <a:ea typeface="Proxima Nova Bold"/>
                <a:cs typeface="Proxima Nova Bold"/>
                <a:sym typeface="Proxima Nova Bold"/>
              </a:defRPr>
            </a:pPr>
            <a:r>
              <a:rPr sz="1800" b="1" dirty="0"/>
              <a:t>Other Fire-Related </a:t>
            </a:r>
            <a:r>
              <a:rPr sz="1800" b="1" dirty="0" smtClean="0"/>
              <a:t>Costs</a:t>
            </a:r>
            <a:r>
              <a:rPr lang="en-US" sz="1800" b="1" baseline="30000" dirty="0" smtClean="0"/>
              <a:t>22</a:t>
            </a:r>
            <a:endParaRPr sz="1800" b="1" baseline="30000" dirty="0">
              <a:solidFill>
                <a:srgbClr val="000000"/>
              </a:solidFill>
            </a:endParaRPr>
          </a:p>
          <a:p>
            <a:pPr marL="242479" indent="-242479" defTabSz="452627">
              <a:defRPr sz="1485"/>
            </a:pPr>
            <a:r>
              <a:rPr sz="1600" dirty="0"/>
              <a:t>Loss of Accreditation </a:t>
            </a:r>
            <a:r>
              <a:rPr sz="1600" dirty="0" smtClean="0"/>
              <a:t>Status</a:t>
            </a:r>
            <a:endParaRPr sz="1600" dirty="0"/>
          </a:p>
          <a:p>
            <a:pPr marL="242479" indent="-242479" defTabSz="452627">
              <a:defRPr sz="1485"/>
            </a:pPr>
            <a:r>
              <a:rPr sz="1600" dirty="0"/>
              <a:t>Damaged </a:t>
            </a:r>
            <a:r>
              <a:rPr sz="1600" dirty="0" smtClean="0"/>
              <a:t>Reputation</a:t>
            </a:r>
            <a:endParaRPr sz="1600" dirty="0"/>
          </a:p>
          <a:p>
            <a:pPr marL="242479" indent="-242479" defTabSz="452627">
              <a:defRPr sz="1485"/>
            </a:pPr>
            <a:r>
              <a:rPr sz="1600" dirty="0"/>
              <a:t>Psychological impacts on surgical team members </a:t>
            </a:r>
            <a:r>
              <a:rPr sz="1600" dirty="0" smtClean="0"/>
              <a:t>involved</a:t>
            </a:r>
            <a:endParaRPr lang="en-US" sz="1600" dirty="0" smtClean="0"/>
          </a:p>
          <a:p>
            <a:pPr marL="0" indent="0" defTabSz="452627">
              <a:buNone/>
              <a:defRPr sz="1485"/>
            </a:pPr>
            <a:r>
              <a:rPr lang="en-US" sz="1000" dirty="0" smtClean="0"/>
              <a:t>*Joint </a:t>
            </a:r>
            <a:r>
              <a:rPr lang="en-US" sz="1000" dirty="0"/>
              <a:t>Commission Journal on Quality and Patient Safety, </a:t>
            </a:r>
            <a:r>
              <a:rPr lang="en-US" sz="1000" dirty="0" smtClean="0"/>
              <a:t>2015</a:t>
            </a:r>
            <a:endParaRPr sz="989" b="1" dirty="0">
              <a:latin typeface="+mn-lt"/>
              <a:ea typeface="+mn-ea"/>
              <a:cs typeface="+mn-cs"/>
              <a:sym typeface="Calibri"/>
            </a:endParaRPr>
          </a:p>
          <a:p>
            <a:pPr marL="0" indent="0" algn="ctr" defTabSz="452627">
              <a:lnSpc>
                <a:spcPct val="100000"/>
              </a:lnSpc>
              <a:spcBef>
                <a:spcPts val="700"/>
              </a:spcBef>
              <a:buClrTx/>
              <a:buSzTx/>
              <a:buFontTx/>
              <a:buNone/>
              <a:defRPr sz="1584">
                <a:solidFill>
                  <a:srgbClr val="FF2600"/>
                </a:solidFill>
                <a:latin typeface="Proxima Nova Bold"/>
                <a:ea typeface="Proxima Nova Bold"/>
                <a:cs typeface="Proxima Nova Bold"/>
                <a:sym typeface="Proxima Nova Bold"/>
              </a:defRPr>
            </a:pPr>
            <a:r>
              <a:rPr sz="1800" dirty="0"/>
              <a:t>Remember the </a:t>
            </a:r>
            <a:r>
              <a:rPr sz="1800" dirty="0" smtClean="0"/>
              <a:t>Idiom</a:t>
            </a:r>
            <a:r>
              <a:rPr lang="en-US" sz="1800" dirty="0" smtClean="0"/>
              <a:t>:</a:t>
            </a:r>
            <a:r>
              <a:rPr sz="1800" dirty="0" smtClean="0"/>
              <a:t> </a:t>
            </a:r>
            <a:r>
              <a:rPr sz="1800" b="1" i="1" dirty="0">
                <a:sym typeface="Calibri"/>
              </a:rPr>
              <a:t>Penny Wise, Pound Foolish</a:t>
            </a:r>
            <a:r>
              <a:rPr sz="1800" dirty="0"/>
              <a:t>?</a:t>
            </a:r>
          </a:p>
        </p:txBody>
      </p:sp>
      <p:sp>
        <p:nvSpPr>
          <p:cNvPr id="124" name="Shape 124"/>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26</a:t>
            </a:fld>
            <a:endParaRPr/>
          </a:p>
        </p:txBody>
      </p:sp>
    </p:spTree>
    <p:extLst>
      <p:ext uri="{BB962C8B-B14F-4D97-AF65-F5344CB8AC3E}">
        <p14:creationId xmlns:p14="http://schemas.microsoft.com/office/powerpoint/2010/main" val="1506162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630" y="1337310"/>
            <a:ext cx="8229600" cy="4525963"/>
          </a:xfrm>
        </p:spPr>
        <p:txBody>
          <a:bodyPr>
            <a:normAutofit lnSpcReduction="10000"/>
          </a:bodyPr>
          <a:lstStyle/>
          <a:p>
            <a:pPr marL="0" indent="0" algn="ctr">
              <a:buNone/>
            </a:pPr>
            <a:r>
              <a:rPr lang="en-US" dirty="0" smtClean="0"/>
              <a:t>Fact: </a:t>
            </a:r>
            <a:r>
              <a:rPr lang="en-US" dirty="0" err="1" smtClean="0"/>
              <a:t>Sparkoff</a:t>
            </a:r>
            <a:r>
              <a:rPr lang="en-US" dirty="0" smtClean="0"/>
              <a:t> is the only</a:t>
            </a:r>
          </a:p>
          <a:p>
            <a:pPr marL="0" indent="0" algn="ctr">
              <a:buNone/>
            </a:pPr>
            <a:r>
              <a:rPr lang="en-US" dirty="0" smtClean="0"/>
              <a:t>FDA-approved, OR-ready, patent-protected</a:t>
            </a:r>
          </a:p>
          <a:p>
            <a:pPr marL="0" indent="0" algn="ctr">
              <a:buNone/>
            </a:pPr>
            <a:r>
              <a:rPr lang="en-US" dirty="0"/>
              <a:t>s</a:t>
            </a:r>
            <a:r>
              <a:rPr lang="en-US" dirty="0" smtClean="0"/>
              <a:t>urgical device</a:t>
            </a:r>
          </a:p>
          <a:p>
            <a:pPr marL="0" indent="0" algn="ctr">
              <a:buNone/>
            </a:pPr>
            <a:r>
              <a:rPr lang="en-US" dirty="0"/>
              <a:t>t</a:t>
            </a:r>
            <a:r>
              <a:rPr lang="en-US" dirty="0" smtClean="0"/>
              <a:t>hat fulfills the critical,</a:t>
            </a:r>
          </a:p>
          <a:p>
            <a:pPr marL="0" indent="0" algn="ctr">
              <a:buNone/>
            </a:pPr>
            <a:r>
              <a:rPr lang="en-US" dirty="0"/>
              <a:t>u</a:t>
            </a:r>
            <a:r>
              <a:rPr lang="en-US" dirty="0" smtClean="0"/>
              <a:t>nmet market need to</a:t>
            </a:r>
          </a:p>
          <a:p>
            <a:pPr marL="0" indent="0" algn="ctr">
              <a:buNone/>
            </a:pPr>
            <a:r>
              <a:rPr lang="en-US" dirty="0">
                <a:solidFill>
                  <a:srgbClr val="FF0000"/>
                </a:solidFill>
              </a:rPr>
              <a:t>e</a:t>
            </a:r>
            <a:r>
              <a:rPr lang="en-US" dirty="0" smtClean="0">
                <a:solidFill>
                  <a:srgbClr val="FF0000"/>
                </a:solidFill>
              </a:rPr>
              <a:t>nhance value </a:t>
            </a:r>
          </a:p>
          <a:p>
            <a:pPr marL="0" indent="0" algn="ctr">
              <a:buNone/>
            </a:pPr>
            <a:r>
              <a:rPr lang="en-US" dirty="0" smtClean="0"/>
              <a:t>AND </a:t>
            </a:r>
          </a:p>
          <a:p>
            <a:pPr marL="0" indent="0" algn="ctr">
              <a:buNone/>
            </a:pPr>
            <a:r>
              <a:rPr lang="en-US" dirty="0">
                <a:solidFill>
                  <a:srgbClr val="FF0000"/>
                </a:solidFill>
              </a:rPr>
              <a:t>m</a:t>
            </a:r>
            <a:r>
              <a:rPr lang="en-US" dirty="0" smtClean="0">
                <a:solidFill>
                  <a:srgbClr val="FF0000"/>
                </a:solidFill>
              </a:rPr>
              <a:t>inimize surgical fire risk</a:t>
            </a:r>
            <a:r>
              <a:rPr lang="en-US" dirty="0" smtClean="0"/>
              <a:t>.</a:t>
            </a:r>
            <a:endParaRPr lang="en-US" dirty="0"/>
          </a:p>
        </p:txBody>
      </p:sp>
    </p:spTree>
    <p:extLst>
      <p:ext uri="{BB962C8B-B14F-4D97-AF65-F5344CB8AC3E}">
        <p14:creationId xmlns:p14="http://schemas.microsoft.com/office/powerpoint/2010/main" val="1833207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000" y="1417639"/>
            <a:ext cx="8229600" cy="5170334"/>
          </a:xfrm>
        </p:spPr>
        <p:txBody>
          <a:bodyPr>
            <a:normAutofit/>
          </a:bodyPr>
          <a:lstStyle/>
          <a:p>
            <a:pPr marL="0" indent="0">
              <a:buNone/>
            </a:pPr>
            <a:r>
              <a:rPr lang="en-US" sz="2400" b="1" dirty="0" smtClean="0"/>
              <a:t>Advanced Gas </a:t>
            </a:r>
            <a:r>
              <a:rPr lang="en-US" sz="2400" b="1" dirty="0"/>
              <a:t>Sensing, Power </a:t>
            </a:r>
            <a:r>
              <a:rPr lang="en-US" sz="2400" b="1" dirty="0" smtClean="0"/>
              <a:t>Interruption/Restoration </a:t>
            </a:r>
            <a:r>
              <a:rPr lang="en-US" sz="2400" b="1" dirty="0"/>
              <a:t>and </a:t>
            </a:r>
            <a:r>
              <a:rPr lang="en-US" sz="2400" b="1" dirty="0" smtClean="0"/>
              <a:t>Continuous Aspiration Function</a:t>
            </a:r>
          </a:p>
          <a:p>
            <a:pPr marL="0" indent="0">
              <a:buNone/>
            </a:pPr>
            <a:endParaRPr lang="en-US" sz="1300" b="1" dirty="0" smtClean="0"/>
          </a:p>
          <a:p>
            <a:pPr marL="244928" indent="-244928"/>
            <a:r>
              <a:rPr lang="en-US" sz="2000" dirty="0" err="1" smtClean="0"/>
              <a:t>Sparkoff’s</a:t>
            </a:r>
            <a:r>
              <a:rPr lang="en-US" sz="2000" dirty="0" smtClean="0"/>
              <a:t> </a:t>
            </a:r>
            <a:r>
              <a:rPr lang="en-US" sz="2000" dirty="0"/>
              <a:t>p</a:t>
            </a:r>
            <a:r>
              <a:rPr lang="en-US" sz="2000" dirty="0" smtClean="0"/>
              <a:t>roven MEMS</a:t>
            </a:r>
            <a:r>
              <a:rPr lang="en-US" sz="2000" baseline="30000" dirty="0" smtClean="0"/>
              <a:t>45</a:t>
            </a:r>
            <a:r>
              <a:rPr lang="en-US" sz="2000" dirty="0" smtClean="0"/>
              <a:t> </a:t>
            </a:r>
            <a:r>
              <a:rPr lang="en-US" sz="2000" dirty="0"/>
              <a:t>sensors </a:t>
            </a:r>
            <a:r>
              <a:rPr lang="en-US" sz="2000" dirty="0" smtClean="0"/>
              <a:t>eliminate variability by</a:t>
            </a:r>
          </a:p>
          <a:p>
            <a:pPr marL="857250" lvl="1" indent="-457200">
              <a:buFont typeface="Courier New" charset="0"/>
              <a:buChar char="o"/>
            </a:pPr>
            <a:r>
              <a:rPr lang="en-US" sz="2000" dirty="0" smtClean="0"/>
              <a:t>Quickly and precisely gathering and processing real time fire-risks </a:t>
            </a:r>
          </a:p>
          <a:p>
            <a:pPr marL="857250" lvl="1" indent="-457200">
              <a:buFont typeface="Courier New" charset="0"/>
              <a:buChar char="o"/>
            </a:pPr>
            <a:r>
              <a:rPr lang="en-US" sz="2000" dirty="0" smtClean="0"/>
              <a:t>sampling surgical fields at a rate of 1500x/second </a:t>
            </a:r>
          </a:p>
          <a:p>
            <a:pPr marL="857250" lvl="1" indent="-457200">
              <a:buFont typeface="Courier New" charset="0"/>
              <a:buChar char="o"/>
            </a:pPr>
            <a:r>
              <a:rPr lang="en-US" sz="2000" dirty="0" smtClean="0"/>
              <a:t>Instantaneously detecting and responding to combustible </a:t>
            </a:r>
            <a:r>
              <a:rPr lang="en-US" sz="2000" dirty="0"/>
              <a:t>gas particles </a:t>
            </a:r>
            <a:r>
              <a:rPr lang="en-US" sz="2000" dirty="0" smtClean="0"/>
              <a:t>at the molecular level </a:t>
            </a:r>
          </a:p>
          <a:p>
            <a:pPr marL="857250" lvl="1" indent="-457200">
              <a:buFont typeface="Courier New" charset="0"/>
              <a:buChar char="o"/>
            </a:pPr>
            <a:r>
              <a:rPr lang="en-US" sz="2000" dirty="0" smtClean="0"/>
              <a:t>Functions at the exact point of ESU energy discharge</a:t>
            </a:r>
            <a:endParaRPr lang="en-US" sz="2000" dirty="0"/>
          </a:p>
          <a:p>
            <a:pPr marL="244928" indent="-244928"/>
            <a:r>
              <a:rPr lang="en-US" sz="2000" dirty="0"/>
              <a:t>Power to ESU automatically </a:t>
            </a:r>
            <a:r>
              <a:rPr lang="en-US" sz="2000" dirty="0" smtClean="0"/>
              <a:t>interrupted if explodable gas </a:t>
            </a:r>
            <a:r>
              <a:rPr lang="en-US" sz="2000" dirty="0"/>
              <a:t>threat detected</a:t>
            </a:r>
          </a:p>
          <a:p>
            <a:pPr marL="244928" indent="-244928"/>
            <a:r>
              <a:rPr lang="en-US" sz="2000" dirty="0"/>
              <a:t>Automatically </a:t>
            </a:r>
            <a:r>
              <a:rPr lang="en-US" sz="2000" dirty="0" smtClean="0"/>
              <a:t>powers </a:t>
            </a:r>
            <a:r>
              <a:rPr lang="en-US" sz="2000" dirty="0"/>
              <a:t>on when fire threat </a:t>
            </a:r>
            <a:r>
              <a:rPr lang="en-US" sz="2000" dirty="0" smtClean="0"/>
              <a:t>eliminated </a:t>
            </a:r>
            <a:r>
              <a:rPr lang="en-US" sz="2000" dirty="0"/>
              <a:t>by </a:t>
            </a:r>
            <a:r>
              <a:rPr lang="en-US" sz="2000" dirty="0" smtClean="0"/>
              <a:t>Sparkoff’s continuous aspiration function</a:t>
            </a:r>
          </a:p>
          <a:p>
            <a:pPr marL="0" indent="0">
              <a:buNone/>
            </a:pPr>
            <a:endParaRPr lang="en-US" dirty="0" smtClean="0">
              <a:solidFill>
                <a:srgbClr val="FF0000"/>
              </a:solidFill>
            </a:endParaRPr>
          </a:p>
          <a:p>
            <a:pPr marL="244928" indent="-244928"/>
            <a:endParaRPr lang="en-US" dirty="0" smtClean="0">
              <a:solidFill>
                <a:srgbClr val="FF0000"/>
              </a:solidFill>
            </a:endParaRPr>
          </a:p>
          <a:p>
            <a:pPr marL="244928" indent="-244928"/>
            <a:endParaRPr lang="en-US" dirty="0">
              <a:solidFill>
                <a:srgbClr val="FF6600"/>
              </a:solidFill>
            </a:endParaRPr>
          </a:p>
          <a:p>
            <a:pPr marL="342900" lvl="1" indent="-342900" algn="ctr">
              <a:buNone/>
            </a:pPr>
            <a:endParaRPr lang="en-US" sz="3600" dirty="0" smtClean="0">
              <a:solidFill>
                <a:srgbClr val="FF6600"/>
              </a:solidFill>
            </a:endParaRPr>
          </a:p>
        </p:txBody>
      </p:sp>
      <p:sp>
        <p:nvSpPr>
          <p:cNvPr id="5" name="Shape 140"/>
          <p:cNvSpPr txBox="1">
            <a:spLocks/>
          </p:cNvSpPr>
          <p:nvPr/>
        </p:nvSpPr>
        <p:spPr>
          <a:xfrm>
            <a:off x="304800" y="274638"/>
            <a:ext cx="8382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Sparkoff Minimizes Surgical Fire Risk</a:t>
            </a:r>
          </a:p>
        </p:txBody>
      </p:sp>
    </p:spTree>
    <p:extLst>
      <p:ext uri="{BB962C8B-B14F-4D97-AF65-F5344CB8AC3E}">
        <p14:creationId xmlns:p14="http://schemas.microsoft.com/office/powerpoint/2010/main" val="376008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486900" cy="1143000"/>
          </a:xfrm>
        </p:spPr>
        <p:txBody>
          <a:bodyPr>
            <a:normAutofit/>
          </a:bodyPr>
          <a:lstStyle/>
          <a:p>
            <a:r>
              <a:rPr lang="en-US" sz="2800" b="1" dirty="0"/>
              <a:t>With surgical fires, </a:t>
            </a:r>
            <a:r>
              <a:rPr lang="en-US" sz="2800" b="1" dirty="0" smtClean="0"/>
              <a:t>every </a:t>
            </a:r>
            <a:r>
              <a:rPr lang="en-US" sz="2800" b="1" dirty="0"/>
              <a:t>second </a:t>
            </a:r>
            <a:r>
              <a:rPr lang="en-US" sz="2800" b="1" dirty="0" smtClean="0"/>
              <a:t>counts.</a:t>
            </a:r>
            <a:r>
              <a:rPr lang="en-US" sz="2800" b="1" baseline="30000" dirty="0" smtClean="0"/>
              <a:t>31</a:t>
            </a:r>
            <a:endParaRPr lang="en-US" sz="2800" baseline="30000" dirty="0">
              <a:solidFill>
                <a:srgbClr val="00B05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8996" y="1306146"/>
            <a:ext cx="6034617" cy="4525963"/>
          </a:xfrm>
        </p:spPr>
      </p:pic>
      <p:sp>
        <p:nvSpPr>
          <p:cNvPr id="5" name="Rectangle 4"/>
          <p:cNvSpPr/>
          <p:nvPr/>
        </p:nvSpPr>
        <p:spPr>
          <a:xfrm>
            <a:off x="1051560" y="352039"/>
            <a:ext cx="7349490" cy="954107"/>
          </a:xfrm>
          <a:prstGeom prst="rect">
            <a:avLst/>
          </a:prstGeom>
        </p:spPr>
        <p:txBody>
          <a:bodyPr wrap="square">
            <a:spAutoFit/>
          </a:bodyPr>
          <a:lstStyle/>
          <a:p>
            <a:pPr algn="ctr"/>
            <a:r>
              <a:rPr lang="en-US" sz="2800" b="1" dirty="0"/>
              <a:t>Why does </a:t>
            </a:r>
            <a:r>
              <a:rPr lang="en-US" sz="2800" b="1" dirty="0" err="1"/>
              <a:t>Sparkoff’s</a:t>
            </a:r>
            <a:r>
              <a:rPr lang="en-US" sz="2800" b="1" dirty="0"/>
              <a:t> functioning speed of 1500x/second matter?</a:t>
            </a:r>
            <a:endParaRPr lang="en-US" sz="2800" dirty="0"/>
          </a:p>
        </p:txBody>
      </p:sp>
    </p:spTree>
    <p:extLst>
      <p:ext uri="{BB962C8B-B14F-4D97-AF65-F5344CB8AC3E}">
        <p14:creationId xmlns:p14="http://schemas.microsoft.com/office/powerpoint/2010/main" val="1595929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000" y="1417639"/>
            <a:ext cx="8229600" cy="2502851"/>
          </a:xfrm>
        </p:spPr>
        <p:txBody>
          <a:bodyPr>
            <a:normAutofit/>
          </a:bodyPr>
          <a:lstStyle/>
          <a:p>
            <a:pPr marL="0" indent="0">
              <a:buNone/>
            </a:pPr>
            <a:endParaRPr lang="en-US" sz="1300" b="1" dirty="0" smtClean="0">
              <a:solidFill>
                <a:srgbClr val="FF0000"/>
              </a:solidFill>
            </a:endParaRPr>
          </a:p>
          <a:p>
            <a:pPr marL="0" indent="0">
              <a:buNone/>
            </a:pPr>
            <a:endParaRPr lang="en-US" sz="1700" b="1" dirty="0" smtClean="0"/>
          </a:p>
          <a:p>
            <a:pPr marL="0" indent="0" algn="ctr">
              <a:buNone/>
            </a:pPr>
            <a:r>
              <a:rPr lang="en-US" sz="3600" dirty="0" smtClean="0"/>
              <a:t>Fact: </a:t>
            </a:r>
            <a:r>
              <a:rPr lang="en-US" sz="3600" dirty="0" err="1" smtClean="0"/>
              <a:t>Sparkoff</a:t>
            </a:r>
            <a:r>
              <a:rPr lang="en-US" sz="3600" dirty="0" smtClean="0"/>
              <a:t> functions so </a:t>
            </a:r>
            <a:r>
              <a:rPr lang="en-US" sz="3600" dirty="0"/>
              <a:t>rapidly that </a:t>
            </a:r>
            <a:r>
              <a:rPr lang="en-US" sz="3600" dirty="0">
                <a:solidFill>
                  <a:srgbClr val="FF0000"/>
                </a:solidFill>
              </a:rPr>
              <a:t>surgeons are not aware </a:t>
            </a:r>
            <a:r>
              <a:rPr lang="en-US" sz="3600" dirty="0"/>
              <a:t>of Sparkoff’s enhanced fire prevention </a:t>
            </a:r>
            <a:r>
              <a:rPr lang="en-US" sz="3600" dirty="0" smtClean="0"/>
              <a:t>capability!</a:t>
            </a:r>
            <a:endParaRPr lang="en-US" sz="3600" b="1" dirty="0"/>
          </a:p>
          <a:p>
            <a:pPr marL="244928" indent="-244928"/>
            <a:endParaRPr lang="en-US" dirty="0" smtClean="0">
              <a:solidFill>
                <a:srgbClr val="FF0000"/>
              </a:solidFill>
            </a:endParaRPr>
          </a:p>
          <a:p>
            <a:pPr marL="244928" indent="-244928"/>
            <a:endParaRPr lang="en-US" dirty="0">
              <a:solidFill>
                <a:srgbClr val="FF6600"/>
              </a:solidFill>
            </a:endParaRPr>
          </a:p>
          <a:p>
            <a:pPr marL="342900" lvl="1" indent="-342900" algn="ctr">
              <a:buNone/>
            </a:pPr>
            <a:endParaRPr lang="en-US" sz="3600" dirty="0" smtClean="0">
              <a:solidFill>
                <a:srgbClr val="FF6600"/>
              </a:solidFill>
            </a:endParaRPr>
          </a:p>
        </p:txBody>
      </p:sp>
    </p:spTree>
    <p:extLst>
      <p:ext uri="{BB962C8B-B14F-4D97-AF65-F5344CB8AC3E}">
        <p14:creationId xmlns:p14="http://schemas.microsoft.com/office/powerpoint/2010/main" val="53063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body" idx="1"/>
          </p:nvPr>
        </p:nvSpPr>
        <p:spPr>
          <a:xfrm>
            <a:off x="623569" y="759627"/>
            <a:ext cx="7874001" cy="4432052"/>
          </a:xfrm>
          <a:prstGeom prst="rect">
            <a:avLst/>
          </a:prstGeom>
        </p:spPr>
        <p:txBody>
          <a:bodyPr>
            <a:normAutofit/>
          </a:bodyPr>
          <a:lstStyle/>
          <a:p>
            <a:pPr marL="171450" indent="-171450">
              <a:buNone/>
            </a:pPr>
            <a:r>
              <a:rPr lang="en-US" sz="3600" dirty="0" smtClean="0"/>
              <a:t>Surging Incidence of Surgical Fires</a:t>
            </a:r>
          </a:p>
          <a:p>
            <a:pPr marL="171450" indent="-171450">
              <a:buNone/>
            </a:pPr>
            <a:endParaRPr lang="en-US" sz="3600" dirty="0" smtClean="0">
              <a:latin typeface="Lucida Grande"/>
              <a:ea typeface="Lucida Grande"/>
              <a:cs typeface="Lucida Grande"/>
            </a:endParaRPr>
          </a:p>
          <a:p>
            <a:pPr marL="171450" indent="-171450"/>
            <a:r>
              <a:rPr lang="en-US" sz="2400" dirty="0">
                <a:latin typeface="Lucida Grande"/>
                <a:ea typeface="Lucida Grande"/>
                <a:cs typeface="Lucida Grande"/>
              </a:rPr>
              <a:t>Despite surgeons and OR team following fire prevention </a:t>
            </a:r>
            <a:r>
              <a:rPr lang="en-US" sz="2400" dirty="0" smtClean="0">
                <a:latin typeface="Lucida Grande"/>
                <a:ea typeface="Lucida Grande"/>
                <a:cs typeface="Lucida Grande"/>
              </a:rPr>
              <a:t>protocols, increasing surgical procedures</a:t>
            </a:r>
            <a:r>
              <a:rPr lang="en-US" sz="2400" baseline="30000" dirty="0" smtClean="0">
                <a:latin typeface="Lucida Grande"/>
                <a:ea typeface="Lucida Grande"/>
                <a:cs typeface="Lucida Grande"/>
              </a:rPr>
              <a:t>3,4</a:t>
            </a:r>
            <a:r>
              <a:rPr lang="en-US" sz="2400" dirty="0" smtClean="0">
                <a:latin typeface="Lucida Grande"/>
                <a:ea typeface="Lucida Grande"/>
                <a:cs typeface="Lucida Grande"/>
              </a:rPr>
              <a:t> </a:t>
            </a:r>
            <a:r>
              <a:rPr lang="en-US" sz="2400" dirty="0" smtClean="0">
                <a:latin typeface="Lucida Grande"/>
                <a:ea typeface="Lucida Grande"/>
                <a:cs typeface="Lucida Grande"/>
              </a:rPr>
              <a:t>causes </a:t>
            </a:r>
            <a:r>
              <a:rPr lang="en-US" sz="2400" dirty="0" smtClean="0">
                <a:latin typeface="Lucida Grande"/>
                <a:ea typeface="Lucida Grande"/>
                <a:cs typeface="Lucida Grande"/>
              </a:rPr>
              <a:t>more surgical fires worldwide</a:t>
            </a:r>
            <a:r>
              <a:rPr lang="en-US" sz="2400" baseline="30000" dirty="0" smtClean="0">
                <a:latin typeface="Lucida Grande"/>
                <a:ea typeface="Lucida Grande"/>
                <a:cs typeface="Lucida Grande"/>
              </a:rPr>
              <a:t>3,5-8</a:t>
            </a:r>
            <a:r>
              <a:rPr lang="en-US" sz="2400" dirty="0" smtClean="0">
                <a:latin typeface="Lucida Grande"/>
                <a:ea typeface="Lucida Grande"/>
                <a:cs typeface="Lucida Grande"/>
              </a:rPr>
              <a:t> </a:t>
            </a:r>
          </a:p>
          <a:p>
            <a:pPr marL="171450" indent="-171450"/>
            <a:r>
              <a:rPr lang="en-US" sz="2400" dirty="0" smtClean="0">
                <a:solidFill>
                  <a:srgbClr val="00B050"/>
                </a:solidFill>
                <a:latin typeface="Lucida Grande"/>
                <a:ea typeface="Lucida Grande"/>
                <a:cs typeface="Lucida Grande"/>
              </a:rPr>
              <a:t>ESU’s</a:t>
            </a:r>
            <a:r>
              <a:rPr lang="en-US" sz="2400" baseline="30000" dirty="0">
                <a:solidFill>
                  <a:srgbClr val="00B050"/>
                </a:solidFill>
                <a:latin typeface="Lucida Grande"/>
                <a:ea typeface="Lucida Grande"/>
                <a:cs typeface="Lucida Grande"/>
              </a:rPr>
              <a:t>9</a:t>
            </a:r>
            <a:r>
              <a:rPr lang="en-US" sz="2400" dirty="0" smtClean="0">
                <a:solidFill>
                  <a:srgbClr val="00B050"/>
                </a:solidFill>
                <a:latin typeface="Lucida Grande"/>
                <a:ea typeface="Lucida Grande"/>
                <a:cs typeface="Lucida Grande"/>
              </a:rPr>
              <a:t> and common OR practices largely to blame</a:t>
            </a:r>
            <a:r>
              <a:rPr lang="en-US" sz="2400" baseline="30000" dirty="0" smtClean="0">
                <a:solidFill>
                  <a:srgbClr val="00B050"/>
                </a:solidFill>
                <a:latin typeface="Lucida Grande"/>
                <a:ea typeface="Lucida Grande"/>
                <a:cs typeface="Lucida Grande"/>
              </a:rPr>
              <a:t>8,10-11</a:t>
            </a:r>
          </a:p>
          <a:p>
            <a:pPr marL="171450" indent="-171450"/>
            <a:r>
              <a:rPr lang="en-US" sz="2400" dirty="0" smtClean="0">
                <a:latin typeface="Lucida Grande"/>
                <a:ea typeface="Lucida Grande"/>
                <a:cs typeface="Lucida Grande"/>
              </a:rPr>
              <a:t>Current preventative measures ineffective</a:t>
            </a:r>
            <a:r>
              <a:rPr lang="en-US" sz="2400" baseline="30000" dirty="0" smtClean="0">
                <a:latin typeface="Lucida Grande"/>
                <a:ea typeface="Lucida Grande"/>
                <a:cs typeface="Lucida Grande"/>
              </a:rPr>
              <a:t>5,10</a:t>
            </a:r>
          </a:p>
          <a:p>
            <a:pPr marL="171450" indent="-171450"/>
            <a:endParaRPr lang="en-US" sz="2400" dirty="0" smtClean="0">
              <a:solidFill>
                <a:srgbClr val="0000FF"/>
              </a:solidFill>
              <a:latin typeface="Lucida Grande"/>
              <a:ea typeface="Lucida Grande"/>
              <a:cs typeface="Lucida Grande"/>
            </a:endParaRPr>
          </a:p>
          <a:p>
            <a:pPr marL="171450" indent="-171450">
              <a:buNone/>
            </a:pPr>
            <a:endParaRPr lang="en-US" sz="1600" dirty="0" smtClean="0">
              <a:solidFill>
                <a:srgbClr val="000000"/>
              </a:solidFill>
              <a:latin typeface="Lucida Grande"/>
              <a:ea typeface="Lucida Grande"/>
              <a:cs typeface="Lucida Grande"/>
            </a:endParaRPr>
          </a:p>
        </p:txBody>
      </p:sp>
      <p:sp>
        <p:nvSpPr>
          <p:cNvPr id="43" name="Shape 43"/>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4</a:t>
            </a:fld>
            <a:endParaRPr/>
          </a:p>
        </p:txBody>
      </p:sp>
    </p:spTree>
    <p:extLst>
      <p:ext uri="{BB962C8B-B14F-4D97-AF65-F5344CB8AC3E}">
        <p14:creationId xmlns:p14="http://schemas.microsoft.com/office/powerpoint/2010/main" val="362657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normAutofit/>
          </a:bodyPr>
          <a:lstStyle/>
          <a:p>
            <a:r>
              <a:rPr sz="3600" dirty="0" smtClean="0"/>
              <a:t>Sparkoff </a:t>
            </a:r>
            <a:r>
              <a:rPr lang="en-US" sz="3600" dirty="0" smtClean="0"/>
              <a:t>is Easily and Widely Adaptable</a:t>
            </a:r>
            <a:endParaRPr sz="3600" dirty="0"/>
          </a:p>
        </p:txBody>
      </p:sp>
      <p:sp>
        <p:nvSpPr>
          <p:cNvPr id="154" name="Shape 154"/>
          <p:cNvSpPr>
            <a:spLocks noGrp="1"/>
          </p:cNvSpPr>
          <p:nvPr>
            <p:ph type="body" idx="1"/>
          </p:nvPr>
        </p:nvSpPr>
        <p:spPr>
          <a:xfrm>
            <a:off x="635000" y="1406063"/>
            <a:ext cx="7874000" cy="4251787"/>
          </a:xfrm>
          <a:prstGeom prst="rect">
            <a:avLst/>
          </a:prstGeom>
        </p:spPr>
        <p:txBody>
          <a:bodyPr>
            <a:normAutofit lnSpcReduction="10000"/>
          </a:bodyPr>
          <a:lstStyle/>
          <a:p>
            <a:pPr marL="244928" indent="-244928">
              <a:buClrTx/>
              <a:buSzTx/>
              <a:buNone/>
              <a:defRPr sz="1600">
                <a:latin typeface="Proxima Nova Bold"/>
                <a:ea typeface="Proxima Nova Bold"/>
                <a:cs typeface="Proxima Nova Bold"/>
                <a:sym typeface="Proxima Nova Bold"/>
              </a:defRPr>
            </a:pPr>
            <a:endParaRPr sz="2400" b="1" dirty="0"/>
          </a:p>
          <a:p>
            <a:pPr marL="228600" indent="-228600"/>
            <a:r>
              <a:rPr lang="en-US" sz="2800" dirty="0"/>
              <a:t>I</a:t>
            </a:r>
            <a:r>
              <a:rPr lang="en-US" sz="2800" dirty="0" smtClean="0"/>
              <a:t>ntegrates seamlessly with existing ESU generators without altering generator’s footprint</a:t>
            </a:r>
          </a:p>
          <a:p>
            <a:pPr marL="228600" indent="-228600"/>
            <a:r>
              <a:rPr sz="2800" dirty="0" smtClean="0"/>
              <a:t>Compatible </a:t>
            </a:r>
            <a:r>
              <a:rPr sz="2800" dirty="0"/>
              <a:t>with all existing </a:t>
            </a:r>
            <a:r>
              <a:rPr lang="en-US" sz="2800" dirty="0" smtClean="0"/>
              <a:t>electrocautery</a:t>
            </a:r>
            <a:r>
              <a:rPr sz="2800" dirty="0" smtClean="0"/>
              <a:t> </a:t>
            </a:r>
            <a:r>
              <a:rPr sz="2800" dirty="0"/>
              <a:t>generators, handpieces and </a:t>
            </a:r>
            <a:r>
              <a:rPr lang="en-US" sz="2800" dirty="0" smtClean="0"/>
              <a:t>OR </a:t>
            </a:r>
            <a:r>
              <a:rPr sz="2800" dirty="0" smtClean="0"/>
              <a:t>vacuum </a:t>
            </a:r>
            <a:r>
              <a:rPr sz="2800" dirty="0"/>
              <a:t>hoses </a:t>
            </a:r>
            <a:endParaRPr lang="en-US" sz="2800" b="1" dirty="0"/>
          </a:p>
          <a:p>
            <a:pPr marL="228600" lvl="1" indent="-228600">
              <a:buFont typeface="Arial"/>
              <a:buChar char="•"/>
            </a:pPr>
            <a:r>
              <a:rPr lang="en-US" dirty="0"/>
              <a:t>P</a:t>
            </a:r>
            <a:r>
              <a:rPr lang="en-US" dirty="0" smtClean="0"/>
              <a:t>lugs </a:t>
            </a:r>
            <a:r>
              <a:rPr lang="en-US" dirty="0"/>
              <a:t>into to existing ESU generator and </a:t>
            </a:r>
            <a:r>
              <a:rPr lang="en-US" dirty="0" err="1"/>
              <a:t>handpiece</a:t>
            </a:r>
            <a:r>
              <a:rPr lang="en-US" dirty="0"/>
              <a:t>; includes gas sensing vacuum hose </a:t>
            </a:r>
            <a:endParaRPr lang="en-US" dirty="0" smtClean="0"/>
          </a:p>
          <a:p>
            <a:pPr marL="228600" lvl="1" indent="-228600">
              <a:buFont typeface="Arial"/>
              <a:buChar char="•"/>
            </a:pPr>
            <a:r>
              <a:rPr lang="en-US" dirty="0"/>
              <a:t>Technology is scalable; portable and fully encapsulated MEMS </a:t>
            </a:r>
            <a:r>
              <a:rPr lang="en-US" dirty="0" smtClean="0"/>
              <a:t>eliminate </a:t>
            </a:r>
            <a:r>
              <a:rPr lang="en-US" dirty="0"/>
              <a:t>expensive </a:t>
            </a:r>
            <a:r>
              <a:rPr lang="en-US" dirty="0" smtClean="0"/>
              <a:t>packaging</a:t>
            </a:r>
            <a:r>
              <a:rPr lang="en-US" baseline="30000" dirty="0" smtClean="0"/>
              <a:t>46</a:t>
            </a:r>
            <a:r>
              <a:rPr lang="en-US" baseline="30000" dirty="0"/>
              <a:t>-</a:t>
            </a:r>
            <a:r>
              <a:rPr lang="en-US" baseline="30000" dirty="0" smtClean="0"/>
              <a:t>47 </a:t>
            </a:r>
            <a:endParaRPr lang="en-US" baseline="30000" dirty="0">
              <a:solidFill>
                <a:srgbClr val="FF0000"/>
              </a:solidFill>
            </a:endParaRPr>
          </a:p>
          <a:p>
            <a:pPr marL="228600" lvl="1" indent="-228600">
              <a:buFont typeface="Arial"/>
              <a:buChar char="•"/>
            </a:pPr>
            <a:endParaRPr dirty="0"/>
          </a:p>
          <a:p>
            <a:pPr marL="0" indent="0">
              <a:buNone/>
            </a:pPr>
            <a:endParaRPr sz="2800" strike="sngStrike" dirty="0" smtClean="0">
              <a:solidFill>
                <a:srgbClr val="0000FF"/>
              </a:solidFill>
            </a:endParaRPr>
          </a:p>
          <a:p>
            <a:pPr marL="702128" lvl="1" indent="-244928"/>
            <a:endParaRPr sz="2800" dirty="0">
              <a:solidFill>
                <a:srgbClr val="FF6600"/>
              </a:solidFill>
            </a:endParaRPr>
          </a:p>
        </p:txBody>
      </p:sp>
      <p:sp>
        <p:nvSpPr>
          <p:cNvPr id="155" name="Shape 155"/>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31</a:t>
            </a:fld>
            <a:endParaRPr/>
          </a:p>
        </p:txBody>
      </p:sp>
    </p:spTree>
    <p:extLst>
      <p:ext uri="{BB962C8B-B14F-4D97-AF65-F5344CB8AC3E}">
        <p14:creationId xmlns:p14="http://schemas.microsoft.com/office/powerpoint/2010/main" val="157894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32</a:t>
            </a:fld>
            <a:endParaRPr/>
          </a:p>
        </p:txBody>
      </p:sp>
      <p:pic>
        <p:nvPicPr>
          <p:cNvPr id="5" name="Spark_off_Beta Proto_2.jpeg"/>
          <p:cNvPicPr>
            <a:picLocks noChangeAspect="1"/>
          </p:cNvPicPr>
          <p:nvPr/>
        </p:nvPicPr>
        <p:blipFill>
          <a:blip r:embed="rId3">
            <a:extLst/>
          </a:blip>
          <a:srcRect l="2687" t="15128" r="4879" b="2230"/>
          <a:stretch>
            <a:fillRect/>
          </a:stretch>
        </p:blipFill>
        <p:spPr>
          <a:xfrm>
            <a:off x="859893" y="1939608"/>
            <a:ext cx="7240068" cy="3992562"/>
          </a:xfrm>
          <a:prstGeom prst="rect">
            <a:avLst/>
          </a:prstGeom>
          <a:ln w="12700">
            <a:miter lim="400000"/>
          </a:ln>
        </p:spPr>
      </p:pic>
      <p:sp>
        <p:nvSpPr>
          <p:cNvPr id="7" name="Shape 153"/>
          <p:cNvSpPr>
            <a:spLocks noGrp="1"/>
          </p:cNvSpPr>
          <p:nvPr>
            <p:ph type="title"/>
          </p:nvPr>
        </p:nvSpPr>
        <p:spPr>
          <a:prstGeom prst="rect">
            <a:avLst/>
          </a:prstGeom>
        </p:spPr>
        <p:txBody>
          <a:bodyPr>
            <a:normAutofit/>
          </a:bodyPr>
          <a:lstStyle/>
          <a:p>
            <a:r>
              <a:rPr sz="3600" dirty="0" smtClean="0"/>
              <a:t>Sparkoff </a:t>
            </a:r>
            <a:r>
              <a:rPr lang="en-US" sz="3600" dirty="0" smtClean="0"/>
              <a:t>is Easily and Widely Adaptable</a:t>
            </a:r>
            <a:endParaRPr sz="3600" dirty="0"/>
          </a:p>
        </p:txBody>
      </p:sp>
    </p:spTree>
    <p:extLst>
      <p:ext uri="{BB962C8B-B14F-4D97-AF65-F5344CB8AC3E}">
        <p14:creationId xmlns:p14="http://schemas.microsoft.com/office/powerpoint/2010/main" val="1994218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57700"/>
          </a:xfrm>
        </p:spPr>
        <p:txBody>
          <a:bodyPr>
            <a:normAutofit/>
          </a:bodyPr>
          <a:lstStyle/>
          <a:p>
            <a:pPr marL="17463" lvl="1" indent="0">
              <a:buNone/>
            </a:pPr>
            <a:endParaRPr lang="en-US" sz="2400" b="1" dirty="0" smtClean="0"/>
          </a:p>
          <a:p>
            <a:pPr marL="0" indent="0">
              <a:buNone/>
            </a:pPr>
            <a:r>
              <a:rPr lang="en-US" sz="2800" dirty="0" err="1" smtClean="0"/>
              <a:t>Sparkoff’s</a:t>
            </a:r>
            <a:r>
              <a:rPr lang="en-US" sz="2800" dirty="0" smtClean="0"/>
              <a:t> automatic </a:t>
            </a:r>
            <a:r>
              <a:rPr lang="en-US" sz="2800" dirty="0"/>
              <a:t>continuous </a:t>
            </a:r>
            <a:r>
              <a:rPr lang="en-US" sz="2800" dirty="0" smtClean="0"/>
              <a:t>aspiration: </a:t>
            </a:r>
            <a:endParaRPr lang="en-US" sz="2800" dirty="0" smtClean="0">
              <a:solidFill>
                <a:srgbClr val="FF0000"/>
              </a:solidFill>
            </a:endParaRPr>
          </a:p>
          <a:p>
            <a:pPr marL="664483" lvl="1">
              <a:buFont typeface="Arial" charset="0"/>
              <a:buChar char="•"/>
            </a:pPr>
            <a:r>
              <a:rPr lang="en-US" dirty="0"/>
              <a:t>R</a:t>
            </a:r>
            <a:r>
              <a:rPr lang="en-US" dirty="0" smtClean="0"/>
              <a:t>elieves </a:t>
            </a:r>
            <a:r>
              <a:rPr lang="en-US" dirty="0"/>
              <a:t>surgical assistants from </a:t>
            </a:r>
            <a:r>
              <a:rPr lang="en-US" dirty="0" smtClean="0"/>
              <a:t>manual aspiration for increased OR efficiency</a:t>
            </a:r>
            <a:endParaRPr lang="en-US" dirty="0"/>
          </a:p>
          <a:p>
            <a:pPr marL="664483" lvl="1">
              <a:buFont typeface="Arial" charset="0"/>
              <a:buChar char="•"/>
            </a:pPr>
            <a:r>
              <a:rPr lang="en-US" dirty="0" smtClean="0"/>
              <a:t>Eliminates </a:t>
            </a:r>
            <a:r>
              <a:rPr lang="en-US" dirty="0"/>
              <a:t>staff exposure to toxic </a:t>
            </a:r>
            <a:r>
              <a:rPr lang="en-US" dirty="0" smtClean="0"/>
              <a:t>substances</a:t>
            </a:r>
            <a:r>
              <a:rPr lang="en-US" baseline="30000" dirty="0" smtClean="0"/>
              <a:t>48</a:t>
            </a:r>
          </a:p>
          <a:p>
            <a:pPr marL="1293133" lvl="2" indent="-457200">
              <a:buFont typeface="Courier New" charset="0"/>
              <a:buChar char="o"/>
            </a:pPr>
            <a:r>
              <a:rPr lang="en-US" dirty="0" smtClean="0"/>
              <a:t>Spending 1 full day in OR equivalent to smoking </a:t>
            </a:r>
          </a:p>
          <a:p>
            <a:pPr marL="1257300" lvl="2" indent="-422275">
              <a:buNone/>
            </a:pPr>
            <a:r>
              <a:rPr lang="en-US" dirty="0"/>
              <a:t>	</a:t>
            </a:r>
            <a:r>
              <a:rPr lang="en-US" dirty="0" smtClean="0"/>
              <a:t>1 pack of cigarettes a day!</a:t>
            </a:r>
            <a:r>
              <a:rPr lang="en-US" baseline="30000" dirty="0" smtClean="0"/>
              <a:t>48</a:t>
            </a:r>
            <a:endParaRPr lang="en-US" baseline="30000" dirty="0"/>
          </a:p>
        </p:txBody>
      </p:sp>
      <p:sp>
        <p:nvSpPr>
          <p:cNvPr id="4" name="Shape 153"/>
          <p:cNvSpPr>
            <a:spLocks noGrp="1"/>
          </p:cNvSpPr>
          <p:nvPr>
            <p:ph type="title"/>
          </p:nvPr>
        </p:nvSpPr>
        <p:spPr>
          <a:prstGeom prst="rect">
            <a:avLst/>
          </a:prstGeom>
        </p:spPr>
        <p:txBody>
          <a:bodyPr>
            <a:normAutofit/>
          </a:bodyPr>
          <a:lstStyle/>
          <a:p>
            <a:r>
              <a:rPr lang="en-US" sz="2800" dirty="0" err="1" smtClean="0"/>
              <a:t>Sparkoff</a:t>
            </a:r>
            <a:r>
              <a:rPr lang="en-US" sz="2800" dirty="0" smtClean="0"/>
              <a:t> Creates a Safer, More Efficient OR</a:t>
            </a:r>
            <a:endParaRPr sz="2800" dirty="0"/>
          </a:p>
        </p:txBody>
      </p:sp>
    </p:spTree>
    <p:extLst>
      <p:ext uri="{BB962C8B-B14F-4D97-AF65-F5344CB8AC3E}">
        <p14:creationId xmlns:p14="http://schemas.microsoft.com/office/powerpoint/2010/main" val="779832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normAutofit/>
          </a:bodyPr>
          <a:lstStyle/>
          <a:p>
            <a:r>
              <a:rPr lang="en-US" dirty="0" smtClean="0">
                <a:solidFill>
                  <a:srgbClr val="00B050"/>
                </a:solidFill>
              </a:rPr>
              <a:t>Market Size</a:t>
            </a:r>
            <a:endParaRPr dirty="0">
              <a:solidFill>
                <a:srgbClr val="00B050"/>
              </a:solidFill>
            </a:endParaRPr>
          </a:p>
        </p:txBody>
      </p:sp>
      <p:sp>
        <p:nvSpPr>
          <p:cNvPr id="154" name="Shape 154"/>
          <p:cNvSpPr>
            <a:spLocks noGrp="1"/>
          </p:cNvSpPr>
          <p:nvPr>
            <p:ph type="body" idx="1"/>
          </p:nvPr>
        </p:nvSpPr>
        <p:spPr>
          <a:xfrm>
            <a:off x="615950" y="1314451"/>
            <a:ext cx="7874000" cy="5531252"/>
          </a:xfrm>
          <a:prstGeom prst="rect">
            <a:avLst/>
          </a:prstGeom>
        </p:spPr>
        <p:txBody>
          <a:bodyPr>
            <a:normAutofit fontScale="32500" lnSpcReduction="20000"/>
          </a:bodyPr>
          <a:lstStyle/>
          <a:p>
            <a:pPr marL="457200" lvl="1" indent="0">
              <a:buNone/>
            </a:pPr>
            <a:r>
              <a:rPr lang="en-US" sz="4000" b="1" dirty="0" smtClean="0">
                <a:solidFill>
                  <a:srgbClr val="00B050"/>
                </a:solidFill>
              </a:rPr>
              <a:t>United States</a:t>
            </a:r>
            <a:endParaRPr lang="en-US" sz="4000" b="1" dirty="0">
              <a:solidFill>
                <a:srgbClr val="00B050"/>
              </a:solidFill>
            </a:endParaRPr>
          </a:p>
          <a:p>
            <a:pPr marL="457200" lvl="1" indent="-220663">
              <a:buNone/>
            </a:pPr>
            <a:r>
              <a:rPr lang="en-US" sz="4000" dirty="0" smtClean="0">
                <a:solidFill>
                  <a:srgbClr val="00B050"/>
                </a:solidFill>
              </a:rPr>
              <a:t>	Registered Hospitals</a:t>
            </a:r>
          </a:p>
          <a:p>
            <a:pPr marL="917575" lvl="3" indent="-169863">
              <a:buFont typeface="Arial" charset="0"/>
              <a:buChar char="•"/>
            </a:pPr>
            <a:r>
              <a:rPr lang="en-US" sz="4000" dirty="0" smtClean="0">
                <a:solidFill>
                  <a:srgbClr val="00B050"/>
                </a:solidFill>
              </a:rPr>
              <a:t>5,686 (</a:t>
            </a:r>
            <a:r>
              <a:rPr lang="en-US" sz="4000" dirty="0" smtClean="0">
                <a:solidFill>
                  <a:srgbClr val="00B050"/>
                </a:solidFill>
              </a:rPr>
              <a:t>2015)</a:t>
            </a:r>
            <a:r>
              <a:rPr lang="en-US" sz="4000" baseline="30000" dirty="0" smtClean="0">
                <a:solidFill>
                  <a:srgbClr val="00B050"/>
                </a:solidFill>
              </a:rPr>
              <a:t>49</a:t>
            </a:r>
            <a:r>
              <a:rPr lang="en-US" sz="4000" dirty="0" smtClean="0">
                <a:solidFill>
                  <a:srgbClr val="00B050"/>
                </a:solidFill>
              </a:rPr>
              <a:t> , 6 </a:t>
            </a:r>
            <a:r>
              <a:rPr lang="en-US" sz="4000" dirty="0" smtClean="0">
                <a:solidFill>
                  <a:srgbClr val="00B050"/>
                </a:solidFill>
              </a:rPr>
              <a:t>OR suites </a:t>
            </a:r>
            <a:r>
              <a:rPr lang="en-US" sz="4000" dirty="0" smtClean="0">
                <a:solidFill>
                  <a:srgbClr val="00B050"/>
                </a:solidFill>
              </a:rPr>
              <a:t>each </a:t>
            </a:r>
            <a:r>
              <a:rPr lang="en-US" sz="4000" dirty="0" smtClean="0">
                <a:solidFill>
                  <a:srgbClr val="00B050"/>
                </a:solidFill>
              </a:rPr>
              <a:t>on average (</a:t>
            </a:r>
            <a:r>
              <a:rPr lang="en-US" sz="4000" dirty="0" smtClean="0">
                <a:solidFill>
                  <a:srgbClr val="00B050"/>
                </a:solidFill>
              </a:rPr>
              <a:t>2011)</a:t>
            </a:r>
            <a:r>
              <a:rPr lang="en-US" sz="4000" baseline="30000" dirty="0" smtClean="0">
                <a:solidFill>
                  <a:srgbClr val="00B050"/>
                </a:solidFill>
              </a:rPr>
              <a:t>50 </a:t>
            </a:r>
            <a:r>
              <a:rPr lang="en-US" sz="4000" dirty="0" smtClean="0">
                <a:solidFill>
                  <a:srgbClr val="00B050"/>
                </a:solidFill>
              </a:rPr>
              <a:t>, </a:t>
            </a:r>
            <a:r>
              <a:rPr lang="en-US" sz="4000" dirty="0" smtClean="0">
                <a:solidFill>
                  <a:srgbClr val="7030A0"/>
                </a:solidFill>
              </a:rPr>
              <a:t>X</a:t>
            </a:r>
            <a:r>
              <a:rPr lang="en-US" sz="4000" dirty="0" smtClean="0">
                <a:solidFill>
                  <a:srgbClr val="00B050"/>
                </a:solidFill>
              </a:rPr>
              <a:t> cases per room/per day avg.</a:t>
            </a:r>
            <a:endParaRPr lang="en-US" sz="4000" baseline="30000" dirty="0" smtClean="0">
              <a:solidFill>
                <a:srgbClr val="00B050"/>
              </a:solidFill>
            </a:endParaRPr>
          </a:p>
          <a:p>
            <a:pPr marL="917575" lvl="3" indent="-169863">
              <a:buFont typeface="Arial" charset="0"/>
              <a:buChar char="•"/>
            </a:pPr>
            <a:r>
              <a:rPr lang="en-US" sz="4000" dirty="0" smtClean="0">
                <a:solidFill>
                  <a:srgbClr val="00B050"/>
                </a:solidFill>
              </a:rPr>
              <a:t>5,686 hospitals x 6 ORs/hospital = 34,116 generators </a:t>
            </a:r>
            <a:endParaRPr lang="en-US" sz="4000" dirty="0" smtClean="0">
              <a:solidFill>
                <a:srgbClr val="00B050"/>
              </a:solidFill>
            </a:endParaRPr>
          </a:p>
          <a:p>
            <a:pPr marL="1371600" lvl="3" indent="-623888">
              <a:buNone/>
            </a:pPr>
            <a:r>
              <a:rPr lang="en-US" sz="4000" dirty="0" smtClean="0">
                <a:solidFill>
                  <a:srgbClr val="00B050"/>
                </a:solidFill>
              </a:rPr>
              <a:t>Total hospital surgeries/day on average = </a:t>
            </a:r>
            <a:r>
              <a:rPr lang="en-US" sz="4000" dirty="0" smtClean="0">
                <a:solidFill>
                  <a:srgbClr val="7030A0"/>
                </a:solidFill>
              </a:rPr>
              <a:t>X</a:t>
            </a:r>
          </a:p>
          <a:p>
            <a:pPr marL="914400" lvl="2" indent="0">
              <a:buNone/>
            </a:pPr>
            <a:endParaRPr lang="en-US" sz="4000" dirty="0" smtClean="0">
              <a:solidFill>
                <a:srgbClr val="00B050"/>
              </a:solidFill>
            </a:endParaRPr>
          </a:p>
          <a:p>
            <a:pPr marL="914400" lvl="2" indent="-450850">
              <a:buNone/>
            </a:pPr>
            <a:r>
              <a:rPr lang="en-US" sz="4000" dirty="0" smtClean="0">
                <a:solidFill>
                  <a:srgbClr val="00B050"/>
                </a:solidFill>
              </a:rPr>
              <a:t>Medicare-certified ASCs </a:t>
            </a:r>
            <a:r>
              <a:rPr lang="en-US" sz="4000" dirty="0" smtClean="0">
                <a:solidFill>
                  <a:srgbClr val="00B050"/>
                </a:solidFill>
              </a:rPr>
              <a:t>(2015)</a:t>
            </a:r>
            <a:endParaRPr lang="en-US" sz="4000" dirty="0" smtClean="0">
              <a:solidFill>
                <a:srgbClr val="00B050"/>
              </a:solidFill>
            </a:endParaRPr>
          </a:p>
          <a:p>
            <a:pPr marL="917575" lvl="3" indent="-169863">
              <a:buFont typeface="Arial" charset="0"/>
              <a:buChar char="•"/>
            </a:pPr>
            <a:r>
              <a:rPr lang="en-US" sz="4000" dirty="0" smtClean="0">
                <a:solidFill>
                  <a:srgbClr val="00B050"/>
                </a:solidFill>
              </a:rPr>
              <a:t>5,464 (2015)</a:t>
            </a:r>
            <a:r>
              <a:rPr lang="en-US" sz="4000" baseline="30000" dirty="0" smtClean="0">
                <a:solidFill>
                  <a:srgbClr val="00B050"/>
                </a:solidFill>
              </a:rPr>
              <a:t>49</a:t>
            </a:r>
            <a:r>
              <a:rPr lang="en-US" sz="4000" dirty="0" smtClean="0">
                <a:solidFill>
                  <a:srgbClr val="00B050"/>
                </a:solidFill>
              </a:rPr>
              <a:t>, </a:t>
            </a:r>
            <a:r>
              <a:rPr lang="en-US" sz="4000" dirty="0">
                <a:solidFill>
                  <a:srgbClr val="00B050"/>
                </a:solidFill>
              </a:rPr>
              <a:t>4 OR suites each on average (2015)</a:t>
            </a:r>
            <a:r>
              <a:rPr lang="en-US" sz="4000" baseline="30000" dirty="0">
                <a:solidFill>
                  <a:srgbClr val="00B050"/>
                </a:solidFill>
              </a:rPr>
              <a:t>51</a:t>
            </a:r>
            <a:r>
              <a:rPr lang="en-US" sz="4000" dirty="0">
                <a:solidFill>
                  <a:srgbClr val="00B050"/>
                </a:solidFill>
              </a:rPr>
              <a:t>, 3 cases per room/per day </a:t>
            </a:r>
            <a:r>
              <a:rPr lang="en-US" sz="4000" dirty="0" smtClean="0">
                <a:solidFill>
                  <a:srgbClr val="00B050"/>
                </a:solidFill>
              </a:rPr>
              <a:t>avg.</a:t>
            </a:r>
            <a:r>
              <a:rPr lang="en-US" sz="4000" baseline="30000" dirty="0" smtClean="0">
                <a:solidFill>
                  <a:srgbClr val="00B050"/>
                </a:solidFill>
              </a:rPr>
              <a:t>52</a:t>
            </a:r>
            <a:r>
              <a:rPr lang="en-US" sz="4000" dirty="0" smtClean="0">
                <a:solidFill>
                  <a:srgbClr val="00B050"/>
                </a:solidFill>
              </a:rPr>
              <a:t> </a:t>
            </a:r>
            <a:endParaRPr lang="en-US" sz="4000" dirty="0">
              <a:solidFill>
                <a:srgbClr val="00B050"/>
              </a:solidFill>
            </a:endParaRPr>
          </a:p>
          <a:p>
            <a:pPr marL="917575" lvl="3" indent="-169863">
              <a:buFont typeface="Arial" charset="0"/>
              <a:buChar char="•"/>
            </a:pPr>
            <a:r>
              <a:rPr lang="en-US" sz="4000" dirty="0">
                <a:solidFill>
                  <a:srgbClr val="00B050"/>
                </a:solidFill>
              </a:rPr>
              <a:t>5,464 hospitals x 4 ORs/ASC = 21,856 </a:t>
            </a:r>
            <a:r>
              <a:rPr lang="en-US" sz="4000" dirty="0" smtClean="0">
                <a:solidFill>
                  <a:srgbClr val="00B050"/>
                </a:solidFill>
              </a:rPr>
              <a:t>generators </a:t>
            </a:r>
            <a:endParaRPr lang="en-US" sz="4000" dirty="0">
              <a:solidFill>
                <a:srgbClr val="00B050"/>
              </a:solidFill>
            </a:endParaRPr>
          </a:p>
          <a:p>
            <a:pPr marL="747712" lvl="3" indent="0">
              <a:buNone/>
            </a:pPr>
            <a:r>
              <a:rPr lang="en-US" sz="4000" dirty="0">
                <a:solidFill>
                  <a:srgbClr val="00B050"/>
                </a:solidFill>
              </a:rPr>
              <a:t>Total </a:t>
            </a:r>
            <a:r>
              <a:rPr lang="en-US" sz="4000" dirty="0" smtClean="0">
                <a:solidFill>
                  <a:srgbClr val="00B050"/>
                </a:solidFill>
              </a:rPr>
              <a:t>ASC </a:t>
            </a:r>
            <a:r>
              <a:rPr lang="en-US" sz="4000" dirty="0">
                <a:solidFill>
                  <a:srgbClr val="00B050"/>
                </a:solidFill>
              </a:rPr>
              <a:t>surgeries/day </a:t>
            </a:r>
            <a:r>
              <a:rPr lang="en-US" sz="4000" dirty="0">
                <a:solidFill>
                  <a:srgbClr val="00B050"/>
                </a:solidFill>
              </a:rPr>
              <a:t>on average = </a:t>
            </a:r>
            <a:r>
              <a:rPr lang="en-US" sz="4000" dirty="0">
                <a:solidFill>
                  <a:srgbClr val="00B050"/>
                </a:solidFill>
              </a:rPr>
              <a:t>65,568</a:t>
            </a:r>
            <a:endParaRPr lang="en-US" sz="4000" dirty="0">
              <a:solidFill>
                <a:srgbClr val="00B050"/>
              </a:solidFill>
            </a:endParaRPr>
          </a:p>
          <a:p>
            <a:pPr marL="1371600" lvl="3" indent="0">
              <a:buNone/>
            </a:pPr>
            <a:endParaRPr lang="en-US" sz="4000" dirty="0" smtClean="0">
              <a:solidFill>
                <a:srgbClr val="00B050"/>
              </a:solidFill>
            </a:endParaRPr>
          </a:p>
          <a:p>
            <a:pPr marL="914400" lvl="2" indent="-450850">
              <a:buNone/>
            </a:pPr>
            <a:r>
              <a:rPr lang="en-US" sz="4000" dirty="0" smtClean="0">
                <a:solidFill>
                  <a:srgbClr val="00B050"/>
                </a:solidFill>
              </a:rPr>
              <a:t>Total hospital and ASC surgeries/day on average = </a:t>
            </a:r>
            <a:r>
              <a:rPr lang="en-US" sz="4000" dirty="0">
                <a:solidFill>
                  <a:srgbClr val="7030A0"/>
                </a:solidFill>
              </a:rPr>
              <a:t>X</a:t>
            </a:r>
            <a:endParaRPr lang="en-US" sz="4000" dirty="0" smtClean="0">
              <a:solidFill>
                <a:srgbClr val="7030A0"/>
              </a:solidFill>
            </a:endParaRPr>
          </a:p>
          <a:p>
            <a:pPr marL="914400" lvl="2" indent="-450850">
              <a:buNone/>
            </a:pPr>
            <a:r>
              <a:rPr lang="en-US" sz="4000" dirty="0" smtClean="0">
                <a:solidFill>
                  <a:srgbClr val="00B050"/>
                </a:solidFill>
              </a:rPr>
              <a:t>Total average generators in US hospitals and ASC= 55,972*</a:t>
            </a:r>
          </a:p>
          <a:p>
            <a:pPr marL="914400" lvl="2" indent="-450850">
              <a:buNone/>
            </a:pPr>
            <a:endParaRPr lang="en-US" sz="4000" dirty="0" smtClean="0">
              <a:solidFill>
                <a:srgbClr val="00B050"/>
              </a:solidFill>
            </a:endParaRPr>
          </a:p>
          <a:p>
            <a:pPr marL="577850" lvl="2" indent="-114300">
              <a:buNone/>
            </a:pPr>
            <a:r>
              <a:rPr lang="en-US" sz="4000" dirty="0" smtClean="0">
                <a:solidFill>
                  <a:srgbClr val="00B050"/>
                </a:solidFill>
              </a:rPr>
              <a:t>*</a:t>
            </a:r>
            <a:r>
              <a:rPr lang="en-US" sz="4000" dirty="0">
                <a:solidFill>
                  <a:srgbClr val="00B050"/>
                </a:solidFill>
              </a:rPr>
              <a:t> </a:t>
            </a:r>
            <a:r>
              <a:rPr lang="en-US" sz="4000" dirty="0" err="1">
                <a:solidFill>
                  <a:srgbClr val="00B050"/>
                </a:solidFill>
              </a:rPr>
              <a:t>Sparkoff</a:t>
            </a:r>
            <a:r>
              <a:rPr lang="en-US" sz="4000" dirty="0">
                <a:solidFill>
                  <a:srgbClr val="00B050"/>
                </a:solidFill>
              </a:rPr>
              <a:t> </a:t>
            </a:r>
            <a:r>
              <a:rPr lang="mr-IN" sz="4000" dirty="0">
                <a:solidFill>
                  <a:srgbClr val="00B050"/>
                </a:solidFill>
              </a:rPr>
              <a:t>–</a:t>
            </a:r>
            <a:r>
              <a:rPr lang="en-US" sz="4000" dirty="0">
                <a:solidFill>
                  <a:srgbClr val="00B050"/>
                </a:solidFill>
              </a:rPr>
              <a:t> Generator Ratio </a:t>
            </a:r>
            <a:r>
              <a:rPr lang="en-US" sz="4000" dirty="0" smtClean="0">
                <a:solidFill>
                  <a:srgbClr val="00B050"/>
                </a:solidFill>
              </a:rPr>
              <a:t>1:1. US </a:t>
            </a:r>
            <a:r>
              <a:rPr lang="en-US" sz="4000" i="1" dirty="0" smtClean="0">
                <a:solidFill>
                  <a:srgbClr val="00B050"/>
                </a:solidFill>
              </a:rPr>
              <a:t>average </a:t>
            </a:r>
            <a:r>
              <a:rPr lang="en-US" sz="4000" dirty="0" smtClean="0">
                <a:solidFill>
                  <a:srgbClr val="00B050"/>
                </a:solidFill>
              </a:rPr>
              <a:t>only; No offices included. Does not factor </a:t>
            </a:r>
            <a:r>
              <a:rPr lang="en-US" sz="4000" i="1" dirty="0" smtClean="0">
                <a:solidFill>
                  <a:srgbClr val="00B050"/>
                </a:solidFill>
              </a:rPr>
              <a:t>all</a:t>
            </a:r>
            <a:r>
              <a:rPr lang="en-US" sz="4000" dirty="0" smtClean="0">
                <a:solidFill>
                  <a:srgbClr val="00B050"/>
                </a:solidFill>
              </a:rPr>
              <a:t> the 312.9 million global surgeries/yr</a:t>
            </a:r>
            <a:r>
              <a:rPr lang="en-US" sz="4000" baseline="30000" dirty="0" smtClean="0">
                <a:solidFill>
                  <a:srgbClr val="00B050"/>
                </a:solidFill>
              </a:rPr>
              <a:t>15. </a:t>
            </a:r>
            <a:r>
              <a:rPr lang="en-US" sz="4000" dirty="0" smtClean="0">
                <a:solidFill>
                  <a:srgbClr val="7030A0"/>
                </a:solidFill>
              </a:rPr>
              <a:t/>
            </a:r>
            <a:br>
              <a:rPr lang="en-US" sz="4000" dirty="0" smtClean="0">
                <a:solidFill>
                  <a:srgbClr val="7030A0"/>
                </a:solidFill>
              </a:rPr>
            </a:br>
            <a:r>
              <a:rPr lang="en-US" sz="4000" dirty="0" smtClean="0">
                <a:solidFill>
                  <a:srgbClr val="7030A0"/>
                </a:solidFill>
              </a:rPr>
              <a:t> </a:t>
            </a:r>
            <a:endParaRPr lang="en-US" sz="4000" dirty="0" smtClean="0">
              <a:solidFill>
                <a:srgbClr val="7030A0"/>
              </a:solidFill>
            </a:endParaRPr>
          </a:p>
          <a:p>
            <a:pPr marL="514350" lvl="1" indent="0">
              <a:buNone/>
            </a:pPr>
            <a:endParaRPr lang="en-US" sz="4000" dirty="0" smtClean="0"/>
          </a:p>
          <a:p>
            <a:pPr marL="514350" lvl="1" indent="0">
              <a:buNone/>
            </a:pPr>
            <a:r>
              <a:rPr lang="en-US" sz="4000" b="1" dirty="0" smtClean="0">
                <a:solidFill>
                  <a:srgbClr val="00B050"/>
                </a:solidFill>
              </a:rPr>
              <a:t>Added Revenue Potential - Disposables</a:t>
            </a:r>
          </a:p>
          <a:p>
            <a:pPr marL="747713" lvl="1" indent="-233363">
              <a:buFont typeface="Arial" charset="0"/>
              <a:buChar char="•"/>
            </a:pPr>
            <a:r>
              <a:rPr lang="en-US" sz="4000" dirty="0" smtClean="0">
                <a:solidFill>
                  <a:srgbClr val="00B050"/>
                </a:solidFill>
              </a:rPr>
              <a:t>Disposable medical sensor market, projected </a:t>
            </a:r>
            <a:r>
              <a:rPr lang="en-US" sz="4000" dirty="0">
                <a:solidFill>
                  <a:srgbClr val="00B050"/>
                </a:solidFill>
              </a:rPr>
              <a:t>to </a:t>
            </a:r>
            <a:r>
              <a:rPr lang="en-US" sz="4000" dirty="0" smtClean="0">
                <a:solidFill>
                  <a:srgbClr val="00B050"/>
                </a:solidFill>
              </a:rPr>
              <a:t>near $7 billion in 2019</a:t>
            </a:r>
            <a:r>
              <a:rPr lang="en-US" sz="4000" baseline="30000" dirty="0" smtClean="0">
                <a:solidFill>
                  <a:srgbClr val="00B050"/>
                </a:solidFill>
              </a:rPr>
              <a:t>53</a:t>
            </a:r>
          </a:p>
          <a:p>
            <a:pPr marL="747713" lvl="1" indent="-233363">
              <a:buFont typeface="Arial" charset="0"/>
              <a:buChar char="•"/>
            </a:pPr>
            <a:r>
              <a:rPr lang="en-US" sz="4000" dirty="0" smtClean="0">
                <a:solidFill>
                  <a:srgbClr val="00B050"/>
                </a:solidFill>
              </a:rPr>
              <a:t>Electrosurgical </a:t>
            </a:r>
            <a:r>
              <a:rPr lang="en-US" sz="4000" dirty="0">
                <a:solidFill>
                  <a:srgbClr val="00B050"/>
                </a:solidFill>
              </a:rPr>
              <a:t>accessories, </a:t>
            </a:r>
            <a:r>
              <a:rPr lang="en-US" sz="4000" dirty="0" smtClean="0">
                <a:solidFill>
                  <a:srgbClr val="00B050"/>
                </a:solidFill>
              </a:rPr>
              <a:t>53% of 2015 global </a:t>
            </a:r>
            <a:r>
              <a:rPr lang="en-US" sz="4000" dirty="0" smtClean="0">
                <a:solidFill>
                  <a:srgbClr val="00B050"/>
                </a:solidFill>
              </a:rPr>
              <a:t>ESU </a:t>
            </a:r>
            <a:r>
              <a:rPr lang="en-US" sz="4000" dirty="0" smtClean="0">
                <a:solidFill>
                  <a:srgbClr val="00B050"/>
                </a:solidFill>
              </a:rPr>
              <a:t>market</a:t>
            </a:r>
            <a:r>
              <a:rPr lang="en-US" sz="4000" dirty="0">
                <a:solidFill>
                  <a:srgbClr val="00B050"/>
                </a:solidFill>
              </a:rPr>
              <a:t>, </a:t>
            </a:r>
            <a:r>
              <a:rPr lang="en-US" sz="4000" dirty="0" smtClean="0">
                <a:solidFill>
                  <a:srgbClr val="00B050"/>
                </a:solidFill>
              </a:rPr>
              <a:t>will exhibit 6.9</a:t>
            </a:r>
            <a:r>
              <a:rPr lang="en-US" sz="4000" dirty="0">
                <a:solidFill>
                  <a:srgbClr val="00B050"/>
                </a:solidFill>
              </a:rPr>
              <a:t>% CAGR </a:t>
            </a:r>
            <a:r>
              <a:rPr lang="en-US" sz="4000" dirty="0" smtClean="0">
                <a:solidFill>
                  <a:srgbClr val="00B050"/>
                </a:solidFill>
              </a:rPr>
              <a:t>2016 </a:t>
            </a:r>
            <a:r>
              <a:rPr lang="en-US" sz="4000" dirty="0">
                <a:solidFill>
                  <a:srgbClr val="00B050"/>
                </a:solidFill>
              </a:rPr>
              <a:t>to </a:t>
            </a:r>
            <a:r>
              <a:rPr lang="en-US" sz="4000" dirty="0" smtClean="0">
                <a:solidFill>
                  <a:srgbClr val="00B050"/>
                </a:solidFill>
              </a:rPr>
              <a:t>2024 driven by technical </a:t>
            </a:r>
            <a:r>
              <a:rPr lang="en-US" sz="4000" dirty="0">
                <a:solidFill>
                  <a:srgbClr val="00B050"/>
                </a:solidFill>
              </a:rPr>
              <a:t>innovations, new </a:t>
            </a:r>
            <a:r>
              <a:rPr lang="en-US" sz="4000" dirty="0" smtClean="0">
                <a:solidFill>
                  <a:srgbClr val="00B050"/>
                </a:solidFill>
              </a:rPr>
              <a:t>products and disposables.</a:t>
            </a:r>
            <a:r>
              <a:rPr lang="en-US" sz="4000" baseline="30000" dirty="0" smtClean="0">
                <a:solidFill>
                  <a:srgbClr val="00B050"/>
                </a:solidFill>
              </a:rPr>
              <a:t>54</a:t>
            </a:r>
          </a:p>
          <a:p>
            <a:pPr marL="747713" lvl="1" indent="-233363">
              <a:buFont typeface="Arial" charset="0"/>
              <a:buChar char="•"/>
            </a:pPr>
            <a:r>
              <a:rPr lang="en-US" sz="4000" dirty="0" err="1" smtClean="0">
                <a:solidFill>
                  <a:srgbClr val="00B050"/>
                </a:solidFill>
              </a:rPr>
              <a:t>Sparkoff</a:t>
            </a:r>
            <a:r>
              <a:rPr lang="en-US" sz="4000" dirty="0" smtClean="0">
                <a:solidFill>
                  <a:srgbClr val="00B050"/>
                </a:solidFill>
              </a:rPr>
              <a:t> </a:t>
            </a:r>
            <a:r>
              <a:rPr lang="en-US" sz="4000" dirty="0">
                <a:solidFill>
                  <a:srgbClr val="00B050"/>
                </a:solidFill>
              </a:rPr>
              <a:t>connectors adaptable to proprietary disposable </a:t>
            </a:r>
            <a:r>
              <a:rPr lang="en-US" sz="4000" dirty="0" err="1">
                <a:solidFill>
                  <a:srgbClr val="00B050"/>
                </a:solidFill>
              </a:rPr>
              <a:t>handpieces</a:t>
            </a:r>
            <a:endParaRPr lang="en-US" sz="4000" dirty="0">
              <a:solidFill>
                <a:srgbClr val="00B050"/>
              </a:solidFill>
            </a:endParaRPr>
          </a:p>
          <a:p>
            <a:pPr marL="244928" indent="-244928">
              <a:buNone/>
            </a:pPr>
            <a:endParaRPr lang="en-US" sz="2000" dirty="0"/>
          </a:p>
          <a:p>
            <a:pPr marL="702128" lvl="1" indent="-244928"/>
            <a:endParaRPr sz="2800" dirty="0">
              <a:solidFill>
                <a:srgbClr val="FF6600"/>
              </a:solidFill>
            </a:endParaRPr>
          </a:p>
        </p:txBody>
      </p:sp>
      <p:sp>
        <p:nvSpPr>
          <p:cNvPr id="155" name="Shape 155"/>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34</a:t>
            </a:fld>
            <a:endParaRPr/>
          </a:p>
        </p:txBody>
      </p:sp>
    </p:spTree>
    <p:extLst>
      <p:ext uri="{BB962C8B-B14F-4D97-AF65-F5344CB8AC3E}">
        <p14:creationId xmlns:p14="http://schemas.microsoft.com/office/powerpoint/2010/main" val="73940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Competition</a:t>
            </a:r>
            <a:endParaRPr lang="en-US" dirty="0">
              <a:solidFill>
                <a:srgbClr val="00B050"/>
              </a:solidFill>
            </a:endParaRPr>
          </a:p>
        </p:txBody>
      </p:sp>
      <p:sp>
        <p:nvSpPr>
          <p:cNvPr id="3" name="Content Placeholder 2"/>
          <p:cNvSpPr>
            <a:spLocks noGrp="1"/>
          </p:cNvSpPr>
          <p:nvPr>
            <p:ph idx="1"/>
          </p:nvPr>
        </p:nvSpPr>
        <p:spPr/>
        <p:txBody>
          <a:bodyPr/>
          <a:lstStyle/>
          <a:p>
            <a:pPr marL="244928" indent="-244928">
              <a:buNone/>
            </a:pPr>
            <a:endParaRPr lang="en-US" sz="2400" b="1" dirty="0" smtClean="0"/>
          </a:p>
          <a:p>
            <a:pPr marL="244928" indent="-244928">
              <a:buNone/>
            </a:pPr>
            <a:endParaRPr lang="en-US" sz="2400" b="1" dirty="0"/>
          </a:p>
          <a:p>
            <a:pPr marL="244928" indent="-244928">
              <a:buNone/>
            </a:pPr>
            <a:r>
              <a:rPr lang="en-US" sz="2400" b="1" dirty="0" smtClean="0"/>
              <a:t>No </a:t>
            </a:r>
            <a:r>
              <a:rPr lang="en-US" sz="2400" b="1" dirty="0"/>
              <a:t>Direct </a:t>
            </a:r>
            <a:r>
              <a:rPr lang="en-US" sz="2400" b="1" dirty="0" smtClean="0"/>
              <a:t>Competitors; only soft approaches to fires</a:t>
            </a:r>
            <a:endParaRPr lang="en-US" sz="2400" b="1" dirty="0"/>
          </a:p>
          <a:p>
            <a:pPr lvl="1">
              <a:buFont typeface="Arial" charset="0"/>
              <a:buChar char="•"/>
            </a:pPr>
            <a:r>
              <a:rPr lang="en-US" sz="2100" dirty="0" smtClean="0"/>
              <a:t>Education</a:t>
            </a:r>
            <a:r>
              <a:rPr lang="en-US" sz="2100" dirty="0"/>
              <a:t>, Training and Checklists </a:t>
            </a:r>
          </a:p>
          <a:p>
            <a:endParaRPr lang="en-US" dirty="0"/>
          </a:p>
        </p:txBody>
      </p:sp>
    </p:spTree>
    <p:extLst>
      <p:ext uri="{BB962C8B-B14F-4D97-AF65-F5344CB8AC3E}">
        <p14:creationId xmlns:p14="http://schemas.microsoft.com/office/powerpoint/2010/main" val="865936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normAutofit fontScale="90000"/>
          </a:bodyPr>
          <a:lstStyle/>
          <a:p>
            <a:r>
              <a:rPr dirty="0" smtClean="0"/>
              <a:t>Sparkoff</a:t>
            </a:r>
            <a:r>
              <a:rPr lang="en-US" dirty="0" smtClean="0"/>
              <a:t> </a:t>
            </a:r>
            <a:r>
              <a:rPr lang="mr-IN" dirty="0" smtClean="0"/>
              <a:t>–</a:t>
            </a:r>
            <a:r>
              <a:rPr lang="en-US" dirty="0"/>
              <a:t> </a:t>
            </a:r>
            <a:r>
              <a:rPr lang="en-US" dirty="0" smtClean="0"/>
              <a:t>A Protected, </a:t>
            </a:r>
            <a:br>
              <a:rPr lang="en-US" dirty="0" smtClean="0"/>
            </a:br>
            <a:r>
              <a:rPr lang="en-US" dirty="0" smtClean="0"/>
              <a:t>FDA-Approved Technology</a:t>
            </a:r>
            <a:endParaRPr dirty="0"/>
          </a:p>
        </p:txBody>
      </p:sp>
      <p:sp>
        <p:nvSpPr>
          <p:cNvPr id="141" name="Shape 141"/>
          <p:cNvSpPr>
            <a:spLocks noGrp="1"/>
          </p:cNvSpPr>
          <p:nvPr>
            <p:ph type="body" idx="1"/>
          </p:nvPr>
        </p:nvSpPr>
        <p:spPr>
          <a:xfrm>
            <a:off x="579576" y="1958904"/>
            <a:ext cx="8229600" cy="3260796"/>
          </a:xfrm>
          <a:prstGeom prst="rect">
            <a:avLst/>
          </a:prstGeom>
        </p:spPr>
        <p:txBody>
          <a:bodyPr>
            <a:normAutofit lnSpcReduction="10000"/>
          </a:bodyPr>
          <a:lstStyle/>
          <a:p>
            <a:pPr marL="0" indent="0">
              <a:buClrTx/>
              <a:buNone/>
            </a:pPr>
            <a:r>
              <a:rPr b="1" dirty="0" smtClean="0"/>
              <a:t>2 </a:t>
            </a:r>
            <a:r>
              <a:rPr lang="en-US" b="1" dirty="0" smtClean="0"/>
              <a:t>Active </a:t>
            </a:r>
            <a:r>
              <a:rPr b="1" dirty="0" smtClean="0"/>
              <a:t>Patents Held</a:t>
            </a:r>
            <a:r>
              <a:rPr lang="en-US" b="1" dirty="0" smtClean="0"/>
              <a:t> for Investment Protection</a:t>
            </a:r>
          </a:p>
          <a:p>
            <a:pPr marL="0" indent="0">
              <a:buClrTx/>
              <a:buNone/>
            </a:pPr>
            <a:r>
              <a:rPr lang="en-US" b="1" dirty="0" smtClean="0"/>
              <a:t> </a:t>
            </a:r>
          </a:p>
          <a:p>
            <a:pPr marL="935717" lvl="1" indent="-457200">
              <a:buClrTx/>
              <a:buFont typeface="Arial" charset="0"/>
              <a:buChar char="•"/>
            </a:pPr>
            <a:r>
              <a:rPr dirty="0" smtClean="0"/>
              <a:t>device </a:t>
            </a:r>
            <a:r>
              <a:rPr lang="en-US" dirty="0" smtClean="0"/>
              <a:t>patent</a:t>
            </a:r>
          </a:p>
          <a:p>
            <a:pPr marL="935717" lvl="1" indent="-457200">
              <a:buClrTx/>
              <a:buFont typeface="Arial" charset="0"/>
              <a:buChar char="•"/>
            </a:pPr>
            <a:r>
              <a:rPr dirty="0" smtClean="0"/>
              <a:t>method </a:t>
            </a:r>
            <a:r>
              <a:rPr lang="en-US" dirty="0" smtClean="0"/>
              <a:t>patent </a:t>
            </a:r>
          </a:p>
          <a:p>
            <a:pPr marL="935717" lvl="1" indent="-457200">
              <a:buClrTx/>
              <a:buFont typeface="Arial" charset="0"/>
              <a:buChar char="•"/>
            </a:pPr>
            <a:endParaRPr lang="en-US" dirty="0" smtClean="0"/>
          </a:p>
          <a:p>
            <a:pPr marL="78467" indent="0">
              <a:buNone/>
            </a:pPr>
            <a:r>
              <a:rPr lang="en-US" b="1" dirty="0" smtClean="0"/>
              <a:t>FDA </a:t>
            </a:r>
            <a:r>
              <a:rPr b="1" dirty="0" smtClean="0"/>
              <a:t>510K approval</a:t>
            </a:r>
            <a:endParaRPr dirty="0"/>
          </a:p>
        </p:txBody>
      </p:sp>
      <p:sp>
        <p:nvSpPr>
          <p:cNvPr id="142" name="Shape 142"/>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621537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prstGeom prst="rect">
            <a:avLst/>
          </a:prstGeom>
        </p:spPr>
        <p:txBody>
          <a:bodyPr>
            <a:normAutofit fontScale="90000"/>
          </a:bodyPr>
          <a:lstStyle/>
          <a:p>
            <a:r>
              <a:rPr lang="en-US" dirty="0" smtClean="0"/>
              <a:t>Why you?</a:t>
            </a:r>
            <a:r>
              <a:rPr lang="en-US" dirty="0"/>
              <a:t> </a:t>
            </a:r>
            <a:r>
              <a:rPr lang="en-US" dirty="0" smtClean="0"/>
              <a:t/>
            </a:r>
            <a:br>
              <a:rPr lang="en-US" dirty="0" smtClean="0"/>
            </a:br>
            <a:r>
              <a:rPr lang="en-US" sz="1800" dirty="0" smtClean="0">
                <a:solidFill>
                  <a:srgbClr val="FF0000"/>
                </a:solidFill>
              </a:rPr>
              <a:t>Personalize </a:t>
            </a:r>
            <a:r>
              <a:rPr lang="en-US" sz="1800" dirty="0">
                <a:solidFill>
                  <a:srgbClr val="FF0000"/>
                </a:solidFill>
              </a:rPr>
              <a:t>slide with investor-specific website quotes, mission, etc. (and show source on page</a:t>
            </a:r>
            <a:r>
              <a:rPr lang="en-US" sz="1800" dirty="0" smtClean="0">
                <a:solidFill>
                  <a:srgbClr val="FF0000"/>
                </a:solidFill>
              </a:rPr>
              <a:t>) laid out in cool, creative fonts, spacing, etc.)</a:t>
            </a:r>
            <a:r>
              <a:rPr lang="en-US" sz="1800" dirty="0">
                <a:solidFill>
                  <a:srgbClr val="FF0000"/>
                </a:solidFill>
              </a:rPr>
              <a:t/>
            </a:r>
            <a:br>
              <a:rPr lang="en-US" sz="1800" dirty="0">
                <a:solidFill>
                  <a:srgbClr val="FF0000"/>
                </a:solidFill>
              </a:rPr>
            </a:br>
            <a:endParaRPr sz="1800" dirty="0">
              <a:solidFill>
                <a:srgbClr val="FF0000"/>
              </a:solidFill>
            </a:endParaRPr>
          </a:p>
        </p:txBody>
      </p:sp>
      <p:sp>
        <p:nvSpPr>
          <p:cNvPr id="170" name="Shape 170"/>
          <p:cNvSpPr>
            <a:spLocks noGrp="1"/>
          </p:cNvSpPr>
          <p:nvPr>
            <p:ph type="body" idx="1"/>
          </p:nvPr>
        </p:nvSpPr>
        <p:spPr>
          <a:xfrm>
            <a:off x="635000" y="1417639"/>
            <a:ext cx="7558828" cy="2811462"/>
          </a:xfrm>
          <a:prstGeom prst="rect">
            <a:avLst/>
          </a:prstGeom>
        </p:spPr>
        <p:txBody>
          <a:bodyPr/>
          <a:lstStyle>
            <a:lvl1pPr marL="176106" indent="-176106">
              <a:spcBef>
                <a:spcPts val="300"/>
              </a:spcBef>
              <a:defRPr sz="1300">
                <a:solidFill>
                  <a:srgbClr val="FF0000"/>
                </a:solidFill>
              </a:defRPr>
            </a:lvl1pPr>
          </a:lstStyle>
          <a:p>
            <a:pPr marL="0" indent="0" algn="ctr">
              <a:buNone/>
            </a:pPr>
            <a:endParaRPr lang="en-US" sz="2400" b="1" dirty="0" smtClean="0"/>
          </a:p>
          <a:p>
            <a:pPr marL="0" indent="0" algn="ctr">
              <a:buNone/>
            </a:pPr>
            <a:r>
              <a:rPr lang="en-US" sz="2400" b="1" dirty="0" smtClean="0"/>
              <a:t>YOUR mission, YOUR goals </a:t>
            </a:r>
            <a:r>
              <a:rPr lang="en-US" sz="2400" b="1" dirty="0" smtClean="0">
                <a:solidFill>
                  <a:srgbClr val="7030A0"/>
                </a:solidFill>
              </a:rPr>
              <a:t>talk to </a:t>
            </a:r>
            <a:r>
              <a:rPr lang="en-US" sz="2400" b="1" dirty="0" err="1" smtClean="0">
                <a:solidFill>
                  <a:srgbClr val="7030A0"/>
                </a:solidFill>
              </a:rPr>
              <a:t>bruce</a:t>
            </a:r>
            <a:r>
              <a:rPr lang="en-US" sz="2400" b="1" dirty="0" smtClean="0">
                <a:solidFill>
                  <a:srgbClr val="7030A0"/>
                </a:solidFill>
              </a:rPr>
              <a:t> about how to position this best for a device company</a:t>
            </a:r>
          </a:p>
          <a:p>
            <a:pPr marL="0" indent="0">
              <a:buNone/>
            </a:pPr>
            <a:endParaRPr lang="en-US" sz="2400" b="1" dirty="0"/>
          </a:p>
          <a:p>
            <a:pPr marL="0" indent="0">
              <a:buNone/>
            </a:pPr>
            <a:endParaRPr lang="en-US" sz="2400" b="1" dirty="0" smtClean="0"/>
          </a:p>
          <a:p>
            <a:pPr marL="0" indent="0">
              <a:buNone/>
            </a:pPr>
            <a:endParaRPr lang="en-US" dirty="0" smtClean="0"/>
          </a:p>
          <a:p>
            <a:pPr marL="0" indent="0">
              <a:buNone/>
            </a:pPr>
            <a:endParaRPr lang="en-US" dirty="0" smtClean="0"/>
          </a:p>
        </p:txBody>
      </p:sp>
      <p:sp>
        <p:nvSpPr>
          <p:cNvPr id="171" name="Shape 171"/>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37</a:t>
            </a:fld>
            <a:endParaRPr/>
          </a:p>
        </p:txBody>
      </p:sp>
      <p:sp>
        <p:nvSpPr>
          <p:cNvPr id="172" name="Shape 172"/>
          <p:cNvSpPr/>
          <p:nvPr/>
        </p:nvSpPr>
        <p:spPr>
          <a:xfrm>
            <a:off x="635000" y="2677776"/>
            <a:ext cx="4230440" cy="188976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lnSpcReduction="10000"/>
          </a:bodyPr>
          <a:lstStyle/>
          <a:p>
            <a:pPr marL="203200" indent="-203200">
              <a:buClr>
                <a:srgbClr val="FF2600"/>
              </a:buClr>
              <a:buChar char="‣"/>
            </a:pPr>
            <a:r>
              <a:rPr dirty="0"/>
              <a:t>Integrity</a:t>
            </a:r>
            <a:endParaRPr sz="2200" dirty="0"/>
          </a:p>
          <a:p>
            <a:pPr marL="203200" indent="-203200">
              <a:buClr>
                <a:srgbClr val="FF2600"/>
              </a:buClr>
              <a:buChar char="‣"/>
            </a:pPr>
            <a:r>
              <a:rPr dirty="0"/>
              <a:t>Deliver exactly what you need </a:t>
            </a:r>
            <a:endParaRPr sz="2200" dirty="0"/>
          </a:p>
          <a:p>
            <a:pPr marL="203200" indent="-203200">
              <a:buClr>
                <a:srgbClr val="FF2600"/>
              </a:buClr>
              <a:buChar char="‣"/>
            </a:pPr>
            <a:r>
              <a:rPr dirty="0"/>
              <a:t>Enhanced safety, reliability, performance</a:t>
            </a:r>
            <a:endParaRPr sz="2200" dirty="0"/>
          </a:p>
          <a:p>
            <a:pPr marL="203200" indent="-203200">
              <a:buClr>
                <a:srgbClr val="FF2600"/>
              </a:buClr>
              <a:buChar char="‣"/>
            </a:pPr>
            <a:r>
              <a:rPr dirty="0"/>
              <a:t>Committed to improving lives through medical technologies and solutions</a:t>
            </a:r>
            <a:endParaRPr sz="2200" dirty="0"/>
          </a:p>
          <a:p>
            <a:pPr marL="203200" indent="-203200">
              <a:buClr>
                <a:srgbClr val="FF2600"/>
              </a:buClr>
              <a:buChar char="‣"/>
            </a:pPr>
            <a:r>
              <a:rPr dirty="0"/>
              <a:t>Achieve the best outcomes</a:t>
            </a:r>
            <a:endParaRPr sz="2200" dirty="0"/>
          </a:p>
          <a:p>
            <a:pPr marL="203200" indent="-203200">
              <a:buClr>
                <a:srgbClr val="FF2600"/>
              </a:buClr>
              <a:buChar char="‣"/>
            </a:pPr>
            <a:r>
              <a:rPr dirty="0"/>
              <a:t>Think differently and deliver better health</a:t>
            </a:r>
          </a:p>
        </p:txBody>
      </p:sp>
      <p:sp>
        <p:nvSpPr>
          <p:cNvPr id="173" name="Shape 173"/>
          <p:cNvSpPr/>
          <p:nvPr/>
        </p:nvSpPr>
        <p:spPr>
          <a:xfrm>
            <a:off x="5064125" y="2768454"/>
            <a:ext cx="4041775" cy="152552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marL="203200" indent="-203200">
              <a:buClr>
                <a:srgbClr val="FF2600"/>
              </a:buClr>
              <a:buChar char="‣"/>
            </a:pPr>
            <a:r>
              <a:rPr/>
              <a:t>Practical Innovation</a:t>
            </a:r>
            <a:endParaRPr sz="2200"/>
          </a:p>
          <a:p>
            <a:pPr marL="203200" indent="-203200">
              <a:buClr>
                <a:srgbClr val="FF2600"/>
              </a:buClr>
              <a:buChar char="‣"/>
            </a:pPr>
            <a:r>
              <a:rPr/>
              <a:t>Breakthrough products</a:t>
            </a:r>
            <a:endParaRPr sz="2200"/>
          </a:p>
          <a:p>
            <a:pPr marL="203200" indent="-203200">
              <a:buClr>
                <a:srgbClr val="FF2600"/>
              </a:buClr>
              <a:buChar char="‣"/>
            </a:pPr>
            <a:r>
              <a:rPr/>
              <a:t>Customer satisfaction</a:t>
            </a:r>
            <a:endParaRPr sz="2200"/>
          </a:p>
          <a:p>
            <a:pPr marL="203200" indent="-203200">
              <a:buClr>
                <a:srgbClr val="FF2600"/>
              </a:buClr>
              <a:buChar char="‣"/>
            </a:pPr>
            <a:r>
              <a:rPr/>
              <a:t>Always kind and true</a:t>
            </a:r>
            <a:endParaRPr sz="2200"/>
          </a:p>
        </p:txBody>
      </p:sp>
      <p:sp>
        <p:nvSpPr>
          <p:cNvPr id="7" name="TextBox 6"/>
          <p:cNvSpPr txBox="1"/>
          <p:nvPr/>
        </p:nvSpPr>
        <p:spPr>
          <a:xfrm>
            <a:off x="619707" y="4567536"/>
            <a:ext cx="7904586" cy="461665"/>
          </a:xfrm>
          <a:prstGeom prst="rect">
            <a:avLst/>
          </a:prstGeom>
          <a:noFill/>
        </p:spPr>
        <p:txBody>
          <a:bodyPr wrap="square" rtlCol="0">
            <a:spAutoFit/>
          </a:bodyPr>
          <a:lstStyle/>
          <a:p>
            <a:pPr algn="ctr"/>
            <a:r>
              <a:rPr lang="en-US" sz="2400" b="1" dirty="0" smtClean="0">
                <a:solidFill>
                  <a:srgbClr val="FF0000"/>
                </a:solidFill>
              </a:rPr>
              <a:t>OUR product </a:t>
            </a:r>
            <a:r>
              <a:rPr lang="en-US" sz="2400" b="1" dirty="0">
                <a:solidFill>
                  <a:srgbClr val="FF0000"/>
                </a:solidFill>
              </a:rPr>
              <a:t>p</a:t>
            </a:r>
            <a:r>
              <a:rPr lang="en-US" sz="2400" b="1" dirty="0" smtClean="0">
                <a:solidFill>
                  <a:srgbClr val="FF0000"/>
                </a:solidFill>
              </a:rPr>
              <a:t>uts YOUR words to action.</a:t>
            </a:r>
            <a:endParaRPr lang="en-US" sz="2400" b="1" dirty="0">
              <a:solidFill>
                <a:srgbClr val="FF0000"/>
              </a:solidFill>
            </a:endParaRPr>
          </a:p>
        </p:txBody>
      </p:sp>
      <p:pic>
        <p:nvPicPr>
          <p:cNvPr id="8" name="Spark_off_Beta Proto.jpeg"/>
          <p:cNvPicPr>
            <a:picLocks noChangeAspect="1"/>
          </p:cNvPicPr>
          <p:nvPr/>
        </p:nvPicPr>
        <p:blipFill>
          <a:blip r:embed="rId3">
            <a:extLst/>
          </a:blip>
          <a:srcRect l="10257" t="58365" r="32648" b="1616"/>
          <a:stretch>
            <a:fillRect/>
          </a:stretch>
        </p:blipFill>
        <p:spPr>
          <a:xfrm>
            <a:off x="5893446" y="5059146"/>
            <a:ext cx="2915730" cy="1651935"/>
          </a:xfrm>
          <a:prstGeom prst="rect">
            <a:avLst/>
          </a:prstGeom>
          <a:ln w="12700">
            <a:miter lim="400000"/>
          </a:ln>
        </p:spPr>
      </p:pic>
    </p:spTree>
    <p:extLst>
      <p:ext uri="{BB962C8B-B14F-4D97-AF65-F5344CB8AC3E}">
        <p14:creationId xmlns:p14="http://schemas.microsoft.com/office/powerpoint/2010/main" val="411049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74"/>
          <p:cNvSpPr/>
          <p:nvPr/>
        </p:nvSpPr>
        <p:spPr>
          <a:xfrm>
            <a:off x="598240" y="2614067"/>
            <a:ext cx="7904586" cy="229806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marL="0" indent="0" algn="ctr">
              <a:lnSpc>
                <a:spcPct val="100000"/>
              </a:lnSpc>
              <a:spcBef>
                <a:spcPts val="700"/>
              </a:spcBef>
              <a:buSzTx/>
              <a:buFontTx/>
              <a:buNone/>
              <a:defRPr sz="1600">
                <a:solidFill>
                  <a:srgbClr val="FF2600"/>
                </a:solidFill>
                <a:latin typeface="Proxima Nova Bold"/>
                <a:ea typeface="Proxima Nova Bold"/>
                <a:cs typeface="Proxima Nova Bold"/>
                <a:sym typeface="Proxima Nova Bold"/>
              </a:defRPr>
            </a:lvl1pPr>
          </a:lstStyle>
          <a:p>
            <a:r>
              <a:rPr lang="en-US" sz="2400" b="1" dirty="0" err="1" smtClean="0"/>
              <a:t>Sparkoff</a:t>
            </a:r>
            <a:r>
              <a:rPr lang="en-US" sz="2400" b="1" dirty="0" smtClean="0"/>
              <a:t>. </a:t>
            </a:r>
          </a:p>
          <a:p>
            <a:r>
              <a:rPr lang="en-US" sz="2400" b="1" dirty="0" smtClean="0"/>
              <a:t>Today’s solution for enhancing value </a:t>
            </a:r>
          </a:p>
          <a:p>
            <a:r>
              <a:rPr lang="en-US" sz="2400" b="1" dirty="0" smtClean="0"/>
              <a:t>and minimizing surgical fire risk. </a:t>
            </a:r>
          </a:p>
          <a:p>
            <a:endParaRPr lang="en-US" sz="2400" b="1" dirty="0"/>
          </a:p>
          <a:p>
            <a:endParaRPr sz="2400" b="1" dirty="0"/>
          </a:p>
        </p:txBody>
      </p:sp>
    </p:spTree>
    <p:extLst>
      <p:ext uri="{BB962C8B-B14F-4D97-AF65-F5344CB8AC3E}">
        <p14:creationId xmlns:p14="http://schemas.microsoft.com/office/powerpoint/2010/main" val="2209001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655888"/>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936746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2622"/>
          </a:xfrm>
        </p:spPr>
        <p:txBody>
          <a:bodyPr>
            <a:normAutofit fontScale="90000"/>
          </a:bodyPr>
          <a:lstStyle/>
          <a:p>
            <a:r>
              <a:rPr lang="en-US" dirty="0" smtClean="0"/>
              <a:t>Bibliography</a:t>
            </a:r>
            <a:endParaRPr lang="en-US" dirty="0"/>
          </a:p>
        </p:txBody>
      </p:sp>
      <p:sp>
        <p:nvSpPr>
          <p:cNvPr id="3" name="Content Placeholder 2"/>
          <p:cNvSpPr>
            <a:spLocks noGrp="1"/>
          </p:cNvSpPr>
          <p:nvPr>
            <p:ph idx="1"/>
          </p:nvPr>
        </p:nvSpPr>
        <p:spPr>
          <a:xfrm>
            <a:off x="457200" y="937260"/>
            <a:ext cx="8229600" cy="5955030"/>
          </a:xfrm>
        </p:spPr>
        <p:txBody>
          <a:bodyPr>
            <a:normAutofit fontScale="70000" lnSpcReduction="20000"/>
          </a:bodyPr>
          <a:lstStyle/>
          <a:p>
            <a:pPr lvl="0">
              <a:buFont typeface="+mj-lt"/>
              <a:buAutoNum type="arabicPeriod"/>
            </a:pPr>
            <a:r>
              <a:rPr lang="en-US" sz="1400" dirty="0"/>
              <a:t>Jones, D.B., et. al. Safe energy use in the operating room. </a:t>
            </a:r>
            <a:r>
              <a:rPr lang="en-US" sz="1400" i="1" dirty="0"/>
              <a:t>Current Problems in Surgery</a:t>
            </a:r>
            <a:r>
              <a:rPr lang="en-US" sz="1400" dirty="0"/>
              <a:t>, 52, 447-468.</a:t>
            </a:r>
          </a:p>
          <a:p>
            <a:pPr lvl="0">
              <a:buFont typeface="+mj-lt"/>
              <a:buAutoNum type="arabicPeriod"/>
            </a:pPr>
            <a:r>
              <a:rPr lang="en-US" sz="1400" dirty="0"/>
              <a:t>AORN (2017) </a:t>
            </a:r>
            <a:r>
              <a:rPr lang="en-US" sz="1400" i="1" dirty="0"/>
              <a:t>About AORN</a:t>
            </a:r>
            <a:r>
              <a:rPr lang="en-US" sz="1400" dirty="0"/>
              <a:t>. Retrieved April 21, 2017, from </a:t>
            </a:r>
            <a:r>
              <a:rPr lang="en-US" sz="1400" u="sng" dirty="0">
                <a:hlinkClick r:id="rId3"/>
              </a:rPr>
              <a:t>https://www.aorn.org/about-aorn</a:t>
            </a:r>
            <a:endParaRPr lang="en-US" sz="1400" dirty="0"/>
          </a:p>
          <a:p>
            <a:pPr lvl="0">
              <a:buFont typeface="+mj-lt"/>
              <a:buAutoNum type="arabicPeriod"/>
            </a:pPr>
            <a:r>
              <a:rPr lang="en-US" sz="1400" dirty="0"/>
              <a:t>Transparency Market Research. (November 15, 2016) </a:t>
            </a:r>
            <a:r>
              <a:rPr lang="en-US" sz="1400" i="1" dirty="0"/>
              <a:t>Electrosurgical Devices Market (Product </a:t>
            </a:r>
            <a:r>
              <a:rPr lang="en-US" sz="1400" i="1" dirty="0" err="1"/>
              <a:t>Tuype</a:t>
            </a:r>
            <a:r>
              <a:rPr lang="en-US" sz="1400" i="1" dirty="0"/>
              <a:t> – Radiofrequency </a:t>
            </a:r>
            <a:r>
              <a:rPr lang="en-US" sz="1400" i="1" dirty="0" err="1"/>
              <a:t>Electrosurgery</a:t>
            </a:r>
            <a:r>
              <a:rPr lang="en-US" sz="1400" i="1" dirty="0"/>
              <a:t> Devices (Monopolar and Bipolar). Electrocautery Devices (Monopolar and Bipolar), and Electrosurgical Accessories; Application – General Surgery, Gynecology, Cardiology, Urology, Dermatology and Cosmetology, Orthopedics, Neurology, Oncology, Dentistry, and Gastrointestinal Surgery; End User – Hospitals, Ambulatory Surgery Centers, and Specialized Clinics) – Global Industry Analysis, Size, Share, Growth, Trends, and Forecast 2016-2024</a:t>
            </a:r>
            <a:r>
              <a:rPr lang="en-US" sz="1400" dirty="0"/>
              <a:t>. Retrieved February 13, 2017, from </a:t>
            </a:r>
            <a:r>
              <a:rPr lang="en-US" sz="1400" u="sng" dirty="0">
                <a:hlinkClick r:id="rId4"/>
              </a:rPr>
              <a:t>http://www.transparencymarketresearch.com/electrosurgical-devices-market.html</a:t>
            </a:r>
            <a:endParaRPr lang="en-US" sz="1400" dirty="0"/>
          </a:p>
          <a:p>
            <a:pPr lvl="0">
              <a:buFont typeface="+mj-lt"/>
              <a:buAutoNum type="arabicPeriod"/>
            </a:pPr>
            <a:r>
              <a:rPr lang="en-US" sz="1400" dirty="0" err="1"/>
              <a:t>BusinessWire</a:t>
            </a:r>
            <a:r>
              <a:rPr lang="en-US" sz="1400" dirty="0"/>
              <a:t> by Berkshire Hathaway. (March 14, 2017) </a:t>
            </a:r>
            <a:r>
              <a:rPr lang="en-US" sz="1400" i="1" dirty="0"/>
              <a:t>Global Electrosurgical Devices Market (2016-2022) – By End User, Application &amp; Region – Increasing Demand for Minimally Invasive Surgeries – Research and Markets</a:t>
            </a:r>
            <a:r>
              <a:rPr lang="en-US" sz="1400" dirty="0"/>
              <a:t>. Retrieved April 11, 2017, from </a:t>
            </a:r>
            <a:r>
              <a:rPr lang="en-US" sz="1400" u="sng" dirty="0">
                <a:hlinkClick r:id="rId5"/>
              </a:rPr>
              <a:t>http://www.businesswire.com/news/home/20170314006228/en/Global-Electrosurgical-Devices-Market-2016-2022---User</a:t>
            </a:r>
            <a:endParaRPr lang="en-US" sz="1400" dirty="0"/>
          </a:p>
          <a:p>
            <a:pPr lvl="0">
              <a:buFont typeface="+mj-lt"/>
              <a:buAutoNum type="arabicPeriod"/>
            </a:pPr>
            <a:r>
              <a:rPr lang="en-US" sz="1400" dirty="0" err="1"/>
              <a:t>Fuchshuber</a:t>
            </a:r>
            <a:r>
              <a:rPr lang="en-US" sz="1400" dirty="0"/>
              <a:t>, P., et. al. (July 2015) Fundamental Use of Surgical Energy (FUSE) – Closing a Gap in Medical Education. </a:t>
            </a:r>
            <a:r>
              <a:rPr lang="en-US" sz="1400" i="1" dirty="0"/>
              <a:t>Ann </a:t>
            </a:r>
            <a:r>
              <a:rPr lang="en-US" sz="1400" i="1" dirty="0" err="1"/>
              <a:t>Surg</a:t>
            </a:r>
            <a:r>
              <a:rPr lang="en-US" sz="1400" dirty="0"/>
              <a:t>, 262:1, 20-22.</a:t>
            </a:r>
          </a:p>
          <a:p>
            <a:pPr lvl="0">
              <a:buFont typeface="+mj-lt"/>
              <a:buAutoNum type="arabicPeriod"/>
            </a:pPr>
            <a:r>
              <a:rPr lang="en-US" sz="1400" dirty="0" err="1"/>
              <a:t>Fuchshuber</a:t>
            </a:r>
            <a:r>
              <a:rPr lang="en-US" sz="1400" dirty="0"/>
              <a:t>, P. (December 29, 2015) FUSE: A Surgeon’s Guide To Understanding Energy Devices. </a:t>
            </a:r>
            <a:r>
              <a:rPr lang="en-US" sz="1400" i="1" dirty="0"/>
              <a:t>General Surgery </a:t>
            </a:r>
            <a:r>
              <a:rPr lang="en-US" sz="1400" dirty="0"/>
              <a:t>News. Retrieved April 11, 2017, from </a:t>
            </a:r>
            <a:r>
              <a:rPr lang="en-US" sz="1400" u="sng" dirty="0">
                <a:hlinkClick r:id="rId6"/>
              </a:rPr>
              <a:t>http://www.fuseprogram.org/wp-content/uploads/2016/04/www.generalsurgerynews.pdf</a:t>
            </a:r>
            <a:endParaRPr lang="en-US" sz="1400" dirty="0"/>
          </a:p>
          <a:p>
            <a:pPr lvl="0">
              <a:buFont typeface="+mj-lt"/>
              <a:buAutoNum type="arabicPeriod"/>
            </a:pPr>
            <a:r>
              <a:rPr lang="en-US" sz="1400" dirty="0" err="1"/>
              <a:t>Coletto</a:t>
            </a:r>
            <a:r>
              <a:rPr lang="en-US" sz="1400" dirty="0"/>
              <a:t>, K. (August 21, 2016) </a:t>
            </a:r>
            <a:r>
              <a:rPr lang="en-US" sz="1400" i="1" dirty="0"/>
              <a:t>Anesthesia Providers’ Knowledge and Attitudes on Fire Risk Assessment During Time-out in the Operating Room</a:t>
            </a:r>
            <a:r>
              <a:rPr lang="en-US" sz="1400" dirty="0"/>
              <a:t>, Paper 156. Retrieved April 12, 2017, from DePaul University College of Science and Health Theses and Dissertations,  http://</a:t>
            </a:r>
            <a:r>
              <a:rPr lang="en-US" sz="1400" dirty="0" err="1"/>
              <a:t>via.library.depaul.edu</a:t>
            </a:r>
            <a:r>
              <a:rPr lang="en-US" sz="1400" dirty="0"/>
              <a:t>/</a:t>
            </a:r>
            <a:r>
              <a:rPr lang="en-US" sz="1400" dirty="0" err="1"/>
              <a:t>cgi</a:t>
            </a:r>
            <a:r>
              <a:rPr lang="en-US" sz="1400" dirty="0"/>
              <a:t>/</a:t>
            </a:r>
            <a:r>
              <a:rPr lang="en-US" sz="1400" dirty="0" err="1"/>
              <a:t>viewcontent.cgi?article</a:t>
            </a:r>
            <a:r>
              <a:rPr lang="en-US" sz="1400" dirty="0"/>
              <a:t>=1164&amp;context=</a:t>
            </a:r>
            <a:r>
              <a:rPr lang="en-US" sz="1400" dirty="0" err="1"/>
              <a:t>csh_etd</a:t>
            </a:r>
            <a:endParaRPr lang="en-US" sz="1400" dirty="0"/>
          </a:p>
          <a:p>
            <a:pPr lvl="0">
              <a:buFont typeface="+mj-lt"/>
              <a:buAutoNum type="arabicPeriod"/>
            </a:pPr>
            <a:r>
              <a:rPr lang="en-US" sz="1400" dirty="0" err="1"/>
              <a:t>Fuchshuber</a:t>
            </a:r>
            <a:r>
              <a:rPr lang="en-US" sz="1400" dirty="0"/>
              <a:t>, P., MD, PhD, FACS, et. al. (2013) Ensuring Safety in the Operating Room – The “Fundamental Use of Surgical Energy” (FUSE) Program. </a:t>
            </a:r>
            <a:r>
              <a:rPr lang="en-US" sz="1400" i="1" dirty="0" err="1"/>
              <a:t>Int</a:t>
            </a:r>
            <a:r>
              <a:rPr lang="en-US" sz="1400" i="1" dirty="0"/>
              <a:t> </a:t>
            </a:r>
            <a:r>
              <a:rPr lang="en-US" sz="1400" i="1" dirty="0" err="1"/>
              <a:t>Anesthesiol</a:t>
            </a:r>
            <a:r>
              <a:rPr lang="en-US" sz="1400" i="1" dirty="0"/>
              <a:t> </a:t>
            </a:r>
            <a:r>
              <a:rPr lang="en-US" sz="1400" i="1" dirty="0" err="1"/>
              <a:t>Clin</a:t>
            </a:r>
            <a:r>
              <a:rPr lang="en-US" sz="1400" i="1" dirty="0"/>
              <a:t>.</a:t>
            </a:r>
            <a:r>
              <a:rPr lang="en-US" sz="1400" dirty="0"/>
              <a:t>, 51:4, 65-80. </a:t>
            </a:r>
          </a:p>
          <a:p>
            <a:pPr lvl="0">
              <a:buFont typeface="+mj-lt"/>
              <a:buAutoNum type="arabicPeriod"/>
            </a:pPr>
            <a:r>
              <a:rPr lang="en-US" sz="1400" dirty="0" err="1"/>
              <a:t>Bovie</a:t>
            </a:r>
            <a:r>
              <a:rPr lang="en-US" sz="1400" dirty="0"/>
              <a:t> Medical (November 25, 2014) </a:t>
            </a:r>
            <a:r>
              <a:rPr lang="en-US" sz="1400" i="1" dirty="0"/>
              <a:t>What Are Energy Based Devices?</a:t>
            </a:r>
            <a:r>
              <a:rPr lang="en-US" sz="1400" dirty="0"/>
              <a:t> Retrieved February 10, 2017, from http://</a:t>
            </a:r>
            <a:r>
              <a:rPr lang="en-US" sz="1400" dirty="0" err="1"/>
              <a:t>blog.boviemed.com</a:t>
            </a:r>
            <a:r>
              <a:rPr lang="en-US" sz="1400" dirty="0"/>
              <a:t>/blog-1/what-are-energy-based-devices?</a:t>
            </a:r>
          </a:p>
          <a:p>
            <a:pPr lvl="0">
              <a:buFont typeface="+mj-lt"/>
              <a:buAutoNum type="arabicPeriod"/>
            </a:pPr>
            <a:r>
              <a:rPr lang="en-US" sz="1400" dirty="0" err="1"/>
              <a:t>Sibia</a:t>
            </a:r>
            <a:r>
              <a:rPr lang="en-US" sz="1400" dirty="0"/>
              <a:t>, U., et. al. (November 2016) Potential Operating Room Fire Hazard of Bone Cement. </a:t>
            </a:r>
            <a:r>
              <a:rPr lang="en-US" sz="1400" i="1" dirty="0"/>
              <a:t>Am J </a:t>
            </a:r>
            <a:r>
              <a:rPr lang="en-US" sz="1400" i="1" dirty="0" err="1"/>
              <a:t>Orthop</a:t>
            </a:r>
            <a:r>
              <a:rPr lang="en-US" sz="1400" dirty="0"/>
              <a:t>, 45:7, E512-E514.</a:t>
            </a:r>
          </a:p>
          <a:p>
            <a:pPr lvl="0">
              <a:buFont typeface="+mj-lt"/>
              <a:buAutoNum type="arabicPeriod"/>
            </a:pPr>
            <a:r>
              <a:rPr lang="en-US" sz="1400" dirty="0"/>
              <a:t>Johnson, T. R.,</a:t>
            </a:r>
            <a:r>
              <a:rPr lang="en-US" sz="1400" dirty="0" err="1"/>
              <a:t>Ph.D</a:t>
            </a:r>
            <a:r>
              <a:rPr lang="en-US" sz="1400" dirty="0"/>
              <a:t>., et. al. The Role of Patient Safety in the Device Purchasing Process. </a:t>
            </a:r>
            <a:r>
              <a:rPr lang="en-US" sz="1400" i="1" dirty="0"/>
              <a:t>Advances in Patient Safety</a:t>
            </a:r>
            <a:r>
              <a:rPr lang="en-US" sz="1400" dirty="0"/>
              <a:t>, 1, 341-351. Retrieved  April 12, 2017, from </a:t>
            </a:r>
            <a:r>
              <a:rPr lang="en-US" sz="1400" u="sng" dirty="0">
                <a:hlinkClick r:id="rId7"/>
              </a:rPr>
              <a:t>https://www.ncbi.nlm.nih.gov/books/NBK20471/</a:t>
            </a:r>
            <a:endParaRPr lang="en-US" sz="1400" dirty="0"/>
          </a:p>
          <a:p>
            <a:pPr lvl="0">
              <a:buFont typeface="+mj-lt"/>
              <a:buAutoNum type="arabicPeriod"/>
            </a:pPr>
            <a:r>
              <a:rPr lang="en-US" sz="1400" dirty="0" err="1"/>
              <a:t>Aleccia</a:t>
            </a:r>
            <a:r>
              <a:rPr lang="en-US" sz="1400" dirty="0"/>
              <a:t>, J. (September 25, 2008) </a:t>
            </a:r>
            <a:r>
              <a:rPr lang="en-US" sz="1400" i="1" dirty="0"/>
              <a:t>On fire in the OR: Hundreds are hurt every year</a:t>
            </a:r>
            <a:r>
              <a:rPr lang="en-US" sz="1400" dirty="0"/>
              <a:t>. Retrieved February 10, 2017, from http://</a:t>
            </a:r>
            <a:r>
              <a:rPr lang="en-US" sz="1400" dirty="0" err="1"/>
              <a:t>www.nbcnews.com</a:t>
            </a:r>
            <a:r>
              <a:rPr lang="en-US" sz="1400" dirty="0"/>
              <a:t>/id/26874567/ns/health-</a:t>
            </a:r>
            <a:r>
              <a:rPr lang="en-US" sz="1400" dirty="0" err="1"/>
              <a:t>health_care</a:t>
            </a:r>
            <a:r>
              <a:rPr lang="en-US" sz="1400" dirty="0"/>
              <a:t>/t/fire-or-hundreds-are-hurt-every-year/#.WO5FclKZPzU</a:t>
            </a:r>
          </a:p>
          <a:p>
            <a:pPr lvl="0">
              <a:buFont typeface="+mj-lt"/>
              <a:buAutoNum type="arabicPeriod"/>
            </a:pPr>
            <a:r>
              <a:rPr lang="en-US" sz="1400" dirty="0"/>
              <a:t>The Joint Commission. (June 24, 2003) </a:t>
            </a:r>
            <a:r>
              <a:rPr lang="en-US" sz="1400" i="1" dirty="0"/>
              <a:t>Sentinel Event Alert</a:t>
            </a:r>
            <a:r>
              <a:rPr lang="en-US" sz="1400" dirty="0"/>
              <a:t> </a:t>
            </a:r>
            <a:r>
              <a:rPr lang="en-US" sz="1400" i="1" dirty="0"/>
              <a:t>Preventing Surgical Fires</a:t>
            </a:r>
            <a:r>
              <a:rPr lang="en-US" sz="1400" dirty="0"/>
              <a:t>,</a:t>
            </a:r>
            <a:r>
              <a:rPr lang="en-US" sz="1400" i="1" dirty="0"/>
              <a:t> Issue 29</a:t>
            </a:r>
            <a:r>
              <a:rPr lang="en-US" sz="1400" dirty="0"/>
              <a:t>. Retrieved April 12, 2017, from https://</a:t>
            </a:r>
            <a:r>
              <a:rPr lang="en-US" sz="1400" dirty="0" err="1"/>
              <a:t>www.jointcommission.org</a:t>
            </a:r>
            <a:r>
              <a:rPr lang="en-US" sz="1400" dirty="0"/>
              <a:t>/assets/1/18/SEA_29.PDF</a:t>
            </a:r>
          </a:p>
          <a:p>
            <a:pPr lvl="0">
              <a:buFont typeface="+mj-lt"/>
              <a:buAutoNum type="arabicPeriod"/>
            </a:pPr>
            <a:r>
              <a:rPr lang="en-US" sz="1400" dirty="0"/>
              <a:t>Centers for Disease Control and Prevention (CDC), (July 6, 2016) </a:t>
            </a:r>
            <a:r>
              <a:rPr lang="en-US" sz="1400" i="1" dirty="0"/>
              <a:t>Hospital Utilization (in non-Federal short-stay hospitals)</a:t>
            </a:r>
            <a:r>
              <a:rPr lang="en-US" sz="1400" dirty="0"/>
              <a:t>. Retrieved February 13, 2017, from </a:t>
            </a:r>
            <a:r>
              <a:rPr lang="en-US" sz="1400" u="sng" dirty="0">
                <a:hlinkClick r:id="rId8"/>
              </a:rPr>
              <a:t>https://www.cdc.gov/nchs/fastats/hospital.htm</a:t>
            </a:r>
            <a:endParaRPr lang="en-US" sz="1400" dirty="0"/>
          </a:p>
          <a:p>
            <a:pPr lvl="0">
              <a:buFont typeface="+mj-lt"/>
              <a:buAutoNum type="arabicPeriod"/>
            </a:pPr>
            <a:r>
              <a:rPr lang="en-US" sz="1400" dirty="0"/>
              <a:t>Weiser, T., et. al. (March 1, 2016) Size and distribution of the global volume of surgery in 2012. </a:t>
            </a:r>
            <a:r>
              <a:rPr lang="en-US" sz="1400" i="1" dirty="0"/>
              <a:t>Bulletin of the World Health Organization </a:t>
            </a:r>
            <a:r>
              <a:rPr lang="en-US" sz="1400" dirty="0"/>
              <a:t>2016, 94:2012-209F. Retrieved April 12, 2017, from WHO </a:t>
            </a:r>
            <a:r>
              <a:rPr lang="en-US" sz="1400" u="sng" dirty="0">
                <a:hlinkClick r:id="rId9"/>
              </a:rPr>
              <a:t>http://www.who.int/bulletin/volumes/94/3/15-159293/en/</a:t>
            </a:r>
            <a:endParaRPr lang="en-US" sz="1400" dirty="0"/>
          </a:p>
          <a:p>
            <a:pPr lvl="0">
              <a:buFont typeface="+mj-lt"/>
              <a:buAutoNum type="arabicPeriod"/>
            </a:pPr>
            <a:r>
              <a:rPr lang="en-US" sz="1400" dirty="0"/>
              <a:t>Investopedia. </a:t>
            </a:r>
            <a:r>
              <a:rPr lang="en-US" sz="1400" i="1" dirty="0"/>
              <a:t>Compound Annual Growth Rate-CAGR</a:t>
            </a:r>
            <a:r>
              <a:rPr lang="en-US" sz="1400" dirty="0"/>
              <a:t>. Retrieved April 11, 2017, from </a:t>
            </a:r>
            <a:r>
              <a:rPr lang="en-US" sz="1400" u="sng" dirty="0">
                <a:hlinkClick r:id="rId10"/>
              </a:rPr>
              <a:t>http://www.investopedia.com/terms/c/cagr.asp</a:t>
            </a:r>
            <a:endParaRPr lang="en-US" sz="1400" dirty="0"/>
          </a:p>
          <a:p>
            <a:pPr lvl="0">
              <a:buFont typeface="+mj-lt"/>
              <a:buAutoNum type="arabicPeriod"/>
            </a:pPr>
            <a:r>
              <a:rPr lang="en-US" sz="1400" dirty="0"/>
              <a:t>Transparency Market Research (January 6, 2014) </a:t>
            </a:r>
            <a:r>
              <a:rPr lang="en-US" sz="1400" i="1" dirty="0"/>
              <a:t>Minimally Invasive Surgery Market (Surgical Devices, Monitoring &amp; Visualization Devices, and Endoscopy Devices) – Global Industry Analysis, Size, Share, Growth, Trends and Forecast, 2013-2019</a:t>
            </a:r>
            <a:r>
              <a:rPr lang="en-US" sz="1400" dirty="0"/>
              <a:t>. Retrieved February 13, 2017, from </a:t>
            </a:r>
            <a:r>
              <a:rPr lang="en-US" sz="1400" u="sng" dirty="0">
                <a:hlinkClick r:id="rId11"/>
              </a:rPr>
              <a:t>http://www.transparencymarketresearch.com/minimally-invasive-surgery-market.html</a:t>
            </a:r>
            <a:endParaRPr lang="en-US" sz="1400" dirty="0"/>
          </a:p>
          <a:p>
            <a:pPr lvl="0">
              <a:buFont typeface="+mj-lt"/>
              <a:buAutoNum type="arabicPeriod"/>
            </a:pPr>
            <a:r>
              <a:rPr lang="en-US" sz="1400" dirty="0"/>
              <a:t>Zinder, D., MD. (2000) Common myths about </a:t>
            </a:r>
            <a:r>
              <a:rPr lang="en-US" sz="1400" dirty="0" err="1"/>
              <a:t>electrosurgery</a:t>
            </a:r>
            <a:r>
              <a:rPr lang="en-US" sz="1400" dirty="0"/>
              <a:t>. </a:t>
            </a:r>
            <a:r>
              <a:rPr lang="en-US" sz="1400" i="1" dirty="0" err="1"/>
              <a:t>Otololaryngology</a:t>
            </a:r>
            <a:r>
              <a:rPr lang="en-US" sz="1400" i="1" dirty="0"/>
              <a:t> – Head and Neck </a:t>
            </a:r>
            <a:r>
              <a:rPr lang="en-US" sz="1400" i="1" dirty="0" err="1"/>
              <a:t>Surg</a:t>
            </a:r>
            <a:r>
              <a:rPr lang="en-US" sz="1400" dirty="0"/>
              <a:t>, 123:4, 450-455.</a:t>
            </a:r>
          </a:p>
          <a:p>
            <a:pPr lvl="0">
              <a:buFont typeface="+mj-lt"/>
              <a:buAutoNum type="arabicPeriod"/>
            </a:pPr>
            <a:r>
              <a:rPr lang="en-US" sz="1400" dirty="0"/>
              <a:t>Grandview Research, Inc. (March 21, 2017) </a:t>
            </a:r>
            <a:r>
              <a:rPr lang="en-US" sz="1400" i="1" dirty="0"/>
              <a:t>Electrosurgical Devices Market Size to Reach 7.2 Billion by 2025: Grand View Research, Inc.</a:t>
            </a:r>
            <a:r>
              <a:rPr lang="en-US" sz="1400" dirty="0"/>
              <a:t> Retrieved April 11, 2017, from </a:t>
            </a:r>
            <a:r>
              <a:rPr lang="en-US" sz="1400" u="sng" dirty="0">
                <a:hlinkClick r:id="rId12"/>
              </a:rPr>
              <a:t>http://www.aboutpharma.com/blog/2017/03/21/electrosurgical-devices-market-size-to-reach-7-2-billion-by-2025-grand-view-research-inc/</a:t>
            </a:r>
            <a:endParaRPr lang="en-US" sz="1400" dirty="0"/>
          </a:p>
          <a:p>
            <a:pPr lvl="0">
              <a:buFont typeface="+mj-lt"/>
              <a:buAutoNum type="arabicPeriod"/>
            </a:pPr>
            <a:r>
              <a:rPr lang="en-US" sz="1400" dirty="0"/>
              <a:t>American Association of Nurse Anesthetists (2012) </a:t>
            </a:r>
            <a:r>
              <a:rPr lang="en-US" sz="1400" i="1" dirty="0"/>
              <a:t>Surgical Fires</a:t>
            </a:r>
            <a:r>
              <a:rPr lang="en-US" sz="1400" dirty="0"/>
              <a:t>. Retrieved February 10, 2017, from </a:t>
            </a:r>
            <a:r>
              <a:rPr lang="en-US" sz="1400" u="sng" dirty="0">
                <a:hlinkClick r:id="rId13"/>
              </a:rPr>
              <a:t>http://</a:t>
            </a:r>
            <a:r>
              <a:rPr lang="en-US" sz="1400" u="sng" dirty="0" smtClean="0">
                <a:hlinkClick r:id="rId13"/>
              </a:rPr>
              <a:t>www.aana.com/resources2/professionalpractice/Pages/Surgical-Fires.aspx</a:t>
            </a:r>
            <a:endParaRPr lang="en-US" sz="1400" dirty="0"/>
          </a:p>
        </p:txBody>
      </p:sp>
    </p:spTree>
    <p:extLst>
      <p:ext uri="{BB962C8B-B14F-4D97-AF65-F5344CB8AC3E}">
        <p14:creationId xmlns:p14="http://schemas.microsoft.com/office/powerpoint/2010/main" val="16261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634999" y="226456"/>
            <a:ext cx="7857491" cy="2505314"/>
          </a:xfrm>
          <a:prstGeom prst="rect">
            <a:avLst/>
          </a:prstGeom>
        </p:spPr>
        <p:txBody>
          <a:bodyPr>
            <a:normAutofit fontScale="90000"/>
          </a:bodyPr>
          <a:lstStyle/>
          <a:p>
            <a:pPr>
              <a:spcBef>
                <a:spcPts val="100"/>
              </a:spcBef>
            </a:pPr>
            <a:r>
              <a:rPr lang="en-US" dirty="0" smtClean="0"/>
              <a:t/>
            </a:r>
            <a:br>
              <a:rPr lang="en-US" dirty="0" smtClean="0"/>
            </a:br>
            <a:r>
              <a:rPr lang="en-US" dirty="0" smtClean="0"/>
              <a:t/>
            </a:r>
            <a:br>
              <a:rPr lang="en-US" dirty="0" smtClean="0"/>
            </a:br>
            <a:r>
              <a:rPr lang="en-US" sz="3600" dirty="0" smtClean="0"/>
              <a:t>Introducing </a:t>
            </a:r>
            <a:r>
              <a:rPr sz="3600" dirty="0" smtClean="0"/>
              <a:t>Sparkoff</a:t>
            </a:r>
            <a:r>
              <a:rPr lang="en-US" sz="3600" dirty="0" smtClean="0"/>
              <a:t> </a:t>
            </a:r>
            <a:r>
              <a:rPr lang="mr-IN" sz="3600" dirty="0" smtClean="0"/>
              <a:t>–</a:t>
            </a:r>
            <a:r>
              <a:rPr lang="en-US" sz="3600" dirty="0" smtClean="0"/>
              <a:t> A Modern Solution to Surgical Fires</a:t>
            </a:r>
            <a:br>
              <a:rPr lang="en-US" sz="3600" dirty="0" smtClean="0"/>
            </a:br>
            <a:endParaRPr sz="1800" dirty="0" smtClean="0"/>
          </a:p>
          <a:p>
            <a:pPr>
              <a:lnSpc>
                <a:spcPct val="90000"/>
              </a:lnSpc>
              <a:spcBef>
                <a:spcPts val="500"/>
              </a:spcBef>
              <a:defRPr sz="1500">
                <a:latin typeface="Proxima Nova Regular"/>
                <a:ea typeface="Proxima Nova Regular"/>
                <a:cs typeface="Proxima Nova Regular"/>
                <a:sym typeface="Proxima Nova Regular"/>
              </a:defRPr>
            </a:pPr>
            <a:r>
              <a:rPr lang="en-US" sz="2400" dirty="0" smtClean="0"/>
              <a:t>Only </a:t>
            </a:r>
            <a:r>
              <a:rPr lang="en-US" sz="2400" dirty="0" smtClean="0">
                <a:solidFill>
                  <a:srgbClr val="FF0000"/>
                </a:solidFill>
              </a:rPr>
              <a:t>market ready, </a:t>
            </a:r>
            <a:r>
              <a:rPr sz="2400" dirty="0" smtClean="0">
                <a:solidFill>
                  <a:srgbClr val="FF0000"/>
                </a:solidFill>
              </a:rPr>
              <a:t>510K-approved </a:t>
            </a:r>
            <a:r>
              <a:rPr sz="2400" dirty="0"/>
              <a:t>surgical </a:t>
            </a:r>
            <a:r>
              <a:rPr lang="en-US" sz="2400" dirty="0" smtClean="0"/>
              <a:t>dev</a:t>
            </a:r>
            <a:r>
              <a:rPr sz="2400" dirty="0" smtClean="0"/>
              <a:t>ice </a:t>
            </a:r>
            <a:r>
              <a:rPr lang="en-US" sz="2400" dirty="0" smtClean="0"/>
              <a:t/>
            </a:r>
            <a:br>
              <a:rPr lang="en-US" sz="2400" dirty="0" smtClean="0"/>
            </a:br>
            <a:r>
              <a:rPr sz="2400" dirty="0" smtClean="0"/>
              <a:t>with </a:t>
            </a:r>
            <a:r>
              <a:rPr lang="en-US" sz="2400" dirty="0" smtClean="0"/>
              <a:t>M</a:t>
            </a:r>
            <a:r>
              <a:rPr sz="2400" dirty="0" smtClean="0"/>
              <a:t>EMS</a:t>
            </a:r>
            <a:r>
              <a:rPr lang="en-US" sz="2400" dirty="0" smtClean="0"/>
              <a:t> that detect gas,</a:t>
            </a:r>
            <a:br>
              <a:rPr lang="en-US" sz="2400" dirty="0" smtClean="0"/>
            </a:br>
            <a:r>
              <a:rPr sz="2400" dirty="0" smtClean="0">
                <a:solidFill>
                  <a:srgbClr val="FF0000"/>
                </a:solidFill>
              </a:rPr>
              <a:t>automatically </a:t>
            </a:r>
            <a:r>
              <a:rPr sz="2400" dirty="0" smtClean="0"/>
              <a:t>cut</a:t>
            </a:r>
            <a:r>
              <a:rPr lang="en-US" sz="2400" dirty="0" smtClean="0"/>
              <a:t>s</a:t>
            </a:r>
            <a:r>
              <a:rPr sz="2400" dirty="0" smtClean="0"/>
              <a:t> </a:t>
            </a:r>
            <a:r>
              <a:rPr sz="2400" dirty="0" smtClean="0"/>
              <a:t>power</a:t>
            </a:r>
            <a:r>
              <a:rPr lang="en-US" sz="2400" dirty="0" smtClean="0"/>
              <a:t/>
            </a:r>
            <a:br>
              <a:rPr lang="en-US" sz="2400" dirty="0" smtClean="0"/>
            </a:br>
            <a:r>
              <a:rPr lang="en-US" sz="2400" dirty="0" smtClean="0"/>
              <a:t>and </a:t>
            </a:r>
            <a:r>
              <a:rPr sz="2400" dirty="0" smtClean="0"/>
              <a:t>auto-power</a:t>
            </a:r>
            <a:r>
              <a:rPr lang="en-US" sz="2400" dirty="0" smtClean="0"/>
              <a:t>s</a:t>
            </a:r>
            <a:r>
              <a:rPr sz="2400" dirty="0" smtClean="0"/>
              <a:t> </a:t>
            </a:r>
            <a:r>
              <a:rPr sz="2400" dirty="0"/>
              <a:t>on after fire </a:t>
            </a:r>
            <a:r>
              <a:rPr sz="2400" dirty="0" smtClean="0"/>
              <a:t>threat</a:t>
            </a:r>
            <a:r>
              <a:rPr lang="en-US" sz="2400" dirty="0" smtClean="0"/>
              <a:t>. </a:t>
            </a:r>
            <a:r>
              <a:rPr dirty="0" smtClean="0"/>
              <a:t/>
            </a:r>
            <a:br>
              <a:rPr dirty="0" smtClean="0"/>
            </a:br>
            <a:endParaRPr dirty="0"/>
          </a:p>
        </p:txBody>
      </p:sp>
      <p:sp>
        <p:nvSpPr>
          <p:cNvPr id="36" name="Shape 36"/>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5</a:t>
            </a:fld>
            <a:endParaRPr/>
          </a:p>
        </p:txBody>
      </p:sp>
      <p:pic>
        <p:nvPicPr>
          <p:cNvPr id="37" name="Spark_off_Beta Proto.jpeg"/>
          <p:cNvPicPr>
            <a:picLocks noChangeAspect="1"/>
          </p:cNvPicPr>
          <p:nvPr/>
        </p:nvPicPr>
        <p:blipFill>
          <a:blip r:embed="rId3">
            <a:extLst/>
          </a:blip>
          <a:srcRect l="17856" t="15600" r="30161" b="44381"/>
          <a:stretch>
            <a:fillRect/>
          </a:stretch>
        </p:blipFill>
        <p:spPr>
          <a:xfrm>
            <a:off x="3011978" y="3994024"/>
            <a:ext cx="3142902" cy="1955751"/>
          </a:xfrm>
          <a:prstGeom prst="rect">
            <a:avLst/>
          </a:prstGeom>
          <a:ln w="12700">
            <a:miter lim="400000"/>
          </a:ln>
        </p:spPr>
      </p:pic>
    </p:spTree>
    <p:extLst>
      <p:ext uri="{BB962C8B-B14F-4D97-AF65-F5344CB8AC3E}">
        <p14:creationId xmlns:p14="http://schemas.microsoft.com/office/powerpoint/2010/main" val="164121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872"/>
          </a:xfrm>
        </p:spPr>
        <p:txBody>
          <a:bodyPr>
            <a:normAutofit fontScale="90000"/>
          </a:bodyPr>
          <a:lstStyle/>
          <a:p>
            <a:r>
              <a:rPr lang="en-US" dirty="0"/>
              <a:t>Bibliography</a:t>
            </a:r>
          </a:p>
        </p:txBody>
      </p:sp>
      <p:sp>
        <p:nvSpPr>
          <p:cNvPr id="3" name="Content Placeholder 2"/>
          <p:cNvSpPr>
            <a:spLocks noGrp="1"/>
          </p:cNvSpPr>
          <p:nvPr>
            <p:ph idx="1"/>
          </p:nvPr>
        </p:nvSpPr>
        <p:spPr>
          <a:xfrm>
            <a:off x="457200" y="811530"/>
            <a:ext cx="8229600" cy="6046470"/>
          </a:xfrm>
        </p:spPr>
        <p:txBody>
          <a:bodyPr>
            <a:normAutofit fontScale="92500" lnSpcReduction="20000"/>
          </a:bodyPr>
          <a:lstStyle/>
          <a:p>
            <a:pPr lvl="0">
              <a:buFont typeface="+mj-lt"/>
              <a:buAutoNum type="arabicPeriod" startAt="21"/>
            </a:pPr>
            <a:r>
              <a:rPr lang="en-US" sz="1200" dirty="0" smtClean="0"/>
              <a:t>Food </a:t>
            </a:r>
            <a:r>
              <a:rPr lang="en-US" sz="1200" dirty="0"/>
              <a:t>and Drug Administration (FDA), (2017)</a:t>
            </a:r>
            <a:r>
              <a:rPr lang="en-US" sz="1200" i="1" dirty="0"/>
              <a:t> Preventing Surgical Fires</a:t>
            </a:r>
            <a:r>
              <a:rPr lang="en-US" sz="1200" dirty="0"/>
              <a:t>. Retrieved February 10, 2017, from https://</a:t>
            </a:r>
            <a:r>
              <a:rPr lang="en-US" sz="1200" dirty="0" err="1"/>
              <a:t>www.fda.gov</a:t>
            </a:r>
            <a:r>
              <a:rPr lang="en-US" sz="1200" dirty="0"/>
              <a:t>/Drugs/</a:t>
            </a:r>
            <a:r>
              <a:rPr lang="en-US" sz="1200" dirty="0" err="1"/>
              <a:t>DrugSafety</a:t>
            </a:r>
            <a:r>
              <a:rPr lang="en-US" sz="1200" dirty="0"/>
              <a:t>/</a:t>
            </a:r>
            <a:r>
              <a:rPr lang="en-US" sz="1200" dirty="0" err="1"/>
              <a:t>SafeUseInitiative</a:t>
            </a:r>
            <a:r>
              <a:rPr lang="en-US" sz="1200" dirty="0"/>
              <a:t>/</a:t>
            </a:r>
            <a:r>
              <a:rPr lang="en-US" sz="1200" dirty="0" err="1"/>
              <a:t>PreventingSurgicalFires</a:t>
            </a:r>
            <a:r>
              <a:rPr lang="en-US" sz="1200" dirty="0"/>
              <a:t>/</a:t>
            </a:r>
            <a:r>
              <a:rPr lang="en-US" sz="1200" dirty="0" err="1"/>
              <a:t>default.htm</a:t>
            </a:r>
            <a:endParaRPr lang="en-US" sz="1200" dirty="0"/>
          </a:p>
          <a:p>
            <a:pPr lvl="0">
              <a:buFont typeface="+mj-lt"/>
              <a:buAutoNum type="arabicPeriod" startAt="21"/>
            </a:pPr>
            <a:r>
              <a:rPr lang="en-US" sz="1200" dirty="0"/>
              <a:t>Association of perioperative Registered Nurses (AORN), (October 2014) Empowering Providers to Eliminate Surgical Fires. </a:t>
            </a:r>
            <a:r>
              <a:rPr lang="en-US" sz="1200" i="1" dirty="0"/>
              <a:t>AORN Journal</a:t>
            </a:r>
            <a:r>
              <a:rPr lang="en-US" sz="1200" dirty="0"/>
              <a:t>, 100:4, 412-428.</a:t>
            </a:r>
          </a:p>
          <a:p>
            <a:pPr lvl="0">
              <a:buFont typeface="+mj-lt"/>
              <a:buAutoNum type="arabicPeriod" startAt="21"/>
            </a:pPr>
            <a:r>
              <a:rPr lang="en-US" sz="1200" dirty="0"/>
              <a:t>Hart, S., MD, et. al. (Spring 2011) Operating Room Fire Safety. </a:t>
            </a:r>
            <a:r>
              <a:rPr lang="en-US" sz="1200" i="1" dirty="0"/>
              <a:t>The </a:t>
            </a:r>
            <a:r>
              <a:rPr lang="en-US" sz="1200" i="1" dirty="0" err="1"/>
              <a:t>Oschner</a:t>
            </a:r>
            <a:r>
              <a:rPr lang="en-US" sz="1200" i="1" dirty="0"/>
              <a:t> Journal</a:t>
            </a:r>
            <a:r>
              <a:rPr lang="en-US" sz="1200" dirty="0"/>
              <a:t>, 11:1,37-42.</a:t>
            </a:r>
          </a:p>
          <a:p>
            <a:pPr lvl="0">
              <a:buFont typeface="+mj-lt"/>
              <a:buAutoNum type="arabicPeriod" startAt="21"/>
            </a:pPr>
            <a:r>
              <a:rPr lang="en-US" sz="1200" dirty="0"/>
              <a:t>Van Wey, K. (August 23, 2016) </a:t>
            </a:r>
            <a:r>
              <a:rPr lang="en-US" sz="1200" i="1" dirty="0"/>
              <a:t>Why Surgical Fires in the Operating Room Should Never Happen</a:t>
            </a:r>
            <a:r>
              <a:rPr lang="en-US" sz="1200" dirty="0"/>
              <a:t>. Retrieved February 10, 2017, from http://</a:t>
            </a:r>
            <a:r>
              <a:rPr lang="en-US" sz="1200" dirty="0" err="1"/>
              <a:t>www.vanweylaw.com</a:t>
            </a:r>
            <a:r>
              <a:rPr lang="en-US" sz="1200" dirty="0"/>
              <a:t>/surgical-fires-operating-room/</a:t>
            </a:r>
          </a:p>
          <a:p>
            <a:pPr lvl="0">
              <a:buFont typeface="+mj-lt"/>
              <a:buAutoNum type="arabicPeriod" startAt="21"/>
            </a:pPr>
            <a:r>
              <a:rPr lang="en-US" sz="1200" dirty="0"/>
              <a:t>Sobolewski, Craig, MD. (October 1, 2013) </a:t>
            </a:r>
            <a:r>
              <a:rPr lang="en-US" sz="1200" i="1" dirty="0" err="1"/>
              <a:t>Electrosurgery</a:t>
            </a:r>
            <a:r>
              <a:rPr lang="en-US" sz="1200" i="1" dirty="0"/>
              <a:t>: the newest energy-based devices</a:t>
            </a:r>
            <a:r>
              <a:rPr lang="en-US" sz="1200" dirty="0"/>
              <a:t>. Retrieved February 13, 2017, from </a:t>
            </a:r>
            <a:r>
              <a:rPr lang="en-US" sz="1200" u="sng" dirty="0">
                <a:hlinkClick r:id="rId2"/>
              </a:rPr>
              <a:t>http://contemporaryobgyn.modernmedicine.com/contemporary-obgyn/content/tags/aesculap/electrosurgery-newest-energy-based-devices</a:t>
            </a:r>
            <a:endParaRPr lang="en-US" sz="1200" dirty="0"/>
          </a:p>
          <a:p>
            <a:pPr lvl="0">
              <a:buFont typeface="+mj-lt"/>
              <a:buAutoNum type="arabicPeriod" startAt="21"/>
            </a:pPr>
            <a:r>
              <a:rPr lang="en-US" sz="1200" dirty="0"/>
              <a:t>Cowles, C. (2017) </a:t>
            </a:r>
            <a:r>
              <a:rPr lang="en-US" sz="1200" i="1" dirty="0"/>
              <a:t>Fire safety in the operating room</a:t>
            </a:r>
            <a:r>
              <a:rPr lang="en-US" sz="1200" dirty="0"/>
              <a:t>. Retrieved February 10, 2017, from http://</a:t>
            </a:r>
            <a:r>
              <a:rPr lang="en-US" sz="1200" dirty="0" err="1"/>
              <a:t>www.uptodate.com</a:t>
            </a:r>
            <a:r>
              <a:rPr lang="en-US" sz="1200" dirty="0"/>
              <a:t>/contents/fire-safety-in-the-operating-room</a:t>
            </a:r>
          </a:p>
          <a:p>
            <a:pPr lvl="0">
              <a:buFont typeface="+mj-lt"/>
              <a:buAutoNum type="arabicPeriod" startAt="21"/>
            </a:pPr>
            <a:r>
              <a:rPr lang="en-US" sz="1200" dirty="0" err="1"/>
              <a:t>Durso</a:t>
            </a:r>
            <a:r>
              <a:rPr lang="en-US" sz="1200" dirty="0"/>
              <a:t>, F. (January 1, 2012) Operation Fire Safety. </a:t>
            </a:r>
            <a:r>
              <a:rPr lang="en-US" sz="1200" i="1" dirty="0"/>
              <a:t>National Fire Protection Association (NFPA) Journal</a:t>
            </a:r>
            <a:r>
              <a:rPr lang="en-US" sz="1200" dirty="0"/>
              <a:t>, January/February 2012. Retrieved February 10. 2018, from </a:t>
            </a:r>
            <a:r>
              <a:rPr lang="en-US" sz="1200" u="sng" dirty="0">
                <a:hlinkClick r:id="rId3"/>
              </a:rPr>
              <a:t>http://www.nfpa.org/news-and-research/publications/nfpa-journal/2012/january-february-2012/features/operation-fire-safety</a:t>
            </a:r>
            <a:endParaRPr lang="en-US" sz="1200" dirty="0"/>
          </a:p>
          <a:p>
            <a:pPr lvl="0">
              <a:buFont typeface="+mj-lt"/>
              <a:buAutoNum type="arabicPeriod" startAt="21"/>
            </a:pPr>
            <a:r>
              <a:rPr lang="en-US" sz="1200" dirty="0"/>
              <a:t>Barnet, S. (May 28, 2015) </a:t>
            </a:r>
            <a:r>
              <a:rPr lang="en-US" sz="1200" i="1" dirty="0"/>
              <a:t>‘Never event’ and preventable patient harm data: 10 challenges, recommendations</a:t>
            </a:r>
            <a:r>
              <a:rPr lang="en-US" sz="1200" dirty="0"/>
              <a:t>. Retrieved February 13, 2017, from </a:t>
            </a:r>
            <a:r>
              <a:rPr lang="en-US" sz="1200" u="sng" dirty="0">
                <a:hlinkClick r:id="rId4"/>
              </a:rPr>
              <a:t>http://www.beckershospitalreview.com/quality/never-event-and-preventable-patient-harm-data-10-challenges-recommendations.html</a:t>
            </a:r>
            <a:endParaRPr lang="en-US" sz="1200" dirty="0"/>
          </a:p>
          <a:p>
            <a:pPr lvl="0">
              <a:buFont typeface="+mj-lt"/>
              <a:buAutoNum type="arabicPeriod" startAt="21"/>
            </a:pPr>
            <a:r>
              <a:rPr lang="en-US" sz="1200" dirty="0"/>
              <a:t>Food and Drug Administration (FDA). (October 22, 2010) </a:t>
            </a:r>
            <a:r>
              <a:rPr lang="en-US" sz="1200" i="1" dirty="0"/>
              <a:t>FDA-Sponsored Stakeholder Meeting on Surgical Fire Prevention</a:t>
            </a:r>
            <a:r>
              <a:rPr lang="en-US" sz="1200" dirty="0"/>
              <a:t>. Retrieved February 13, 2017, from </a:t>
            </a:r>
            <a:r>
              <a:rPr lang="en-US" sz="1200" u="sng" dirty="0">
                <a:hlinkClick r:id="rId5"/>
              </a:rPr>
              <a:t>https://www.fda.gov/Drugs/DrugSafety/SafeUseInitiative/ucm239511.htm</a:t>
            </a:r>
            <a:endParaRPr lang="en-US" sz="1200" dirty="0"/>
          </a:p>
          <a:p>
            <a:pPr lvl="0">
              <a:buFont typeface="+mj-lt"/>
              <a:buAutoNum type="arabicPeriod" startAt="21"/>
            </a:pPr>
            <a:r>
              <a:rPr lang="en-US" sz="1200" dirty="0"/>
              <a:t>Food and Drug Administration (FDA), (December 9, 2011) </a:t>
            </a:r>
            <a:r>
              <a:rPr lang="en-US" sz="1200" i="1" dirty="0"/>
              <a:t>Consumer Update: FDA and Partners Working to Prevent Surgical Fires</a:t>
            </a:r>
            <a:r>
              <a:rPr lang="en-US" sz="1200" dirty="0"/>
              <a:t>. Retrieved February 10, 2017, from https://</a:t>
            </a:r>
            <a:r>
              <a:rPr lang="en-US" sz="1200" dirty="0" err="1"/>
              <a:t>www.fda.gov</a:t>
            </a:r>
            <a:r>
              <a:rPr lang="en-US" sz="1200" dirty="0"/>
              <a:t>/</a:t>
            </a:r>
            <a:r>
              <a:rPr lang="en-US" sz="1200" dirty="0" err="1"/>
              <a:t>ForConsumers</a:t>
            </a:r>
            <a:r>
              <a:rPr lang="en-US" sz="1200" dirty="0"/>
              <a:t>/</a:t>
            </a:r>
            <a:r>
              <a:rPr lang="en-US" sz="1200" dirty="0" err="1"/>
              <a:t>ConsumerUpdates</a:t>
            </a:r>
            <a:r>
              <a:rPr lang="en-US" sz="1200" dirty="0"/>
              <a:t>/ucm282810.htm</a:t>
            </a:r>
          </a:p>
          <a:p>
            <a:pPr lvl="0">
              <a:buFont typeface="+mj-lt"/>
              <a:buAutoNum type="arabicPeriod" startAt="21"/>
            </a:pPr>
            <a:r>
              <a:rPr lang="en-US" sz="1200" dirty="0"/>
              <a:t>Mehta, S., MD, et. al. (May 2013) Operating Room Fires, A Closed Claims Analysis. </a:t>
            </a:r>
            <a:r>
              <a:rPr lang="en-US" sz="1200" i="1" dirty="0"/>
              <a:t> Anesthesiology</a:t>
            </a:r>
            <a:r>
              <a:rPr lang="en-US" sz="1200" dirty="0"/>
              <a:t>, 118:5, 1133-1139.</a:t>
            </a:r>
          </a:p>
          <a:p>
            <a:pPr lvl="0">
              <a:buFont typeface="+mj-lt"/>
              <a:buAutoNum type="arabicPeriod" startAt="21"/>
            </a:pPr>
            <a:r>
              <a:rPr lang="en-US" sz="1200" dirty="0"/>
              <a:t>McGraw-Hill Concise Dictionary of Modern Medicine. (2002) </a:t>
            </a:r>
            <a:r>
              <a:rPr lang="en-US" sz="1200" i="1" dirty="0"/>
              <a:t>monitored anesthesia care</a:t>
            </a:r>
            <a:r>
              <a:rPr lang="en-US" sz="1200" dirty="0"/>
              <a:t>. Retrieved April 11, 2017, from </a:t>
            </a:r>
            <a:r>
              <a:rPr lang="en-US" sz="1200" u="sng" dirty="0">
                <a:hlinkClick r:id="rId6"/>
              </a:rPr>
              <a:t>http://medical-dictionary.thefreedictionary.com/Monitored+Anesthesia+Care</a:t>
            </a:r>
            <a:endParaRPr lang="en-US" sz="1200" dirty="0"/>
          </a:p>
          <a:p>
            <a:pPr lvl="0">
              <a:buFont typeface="+mj-lt"/>
              <a:buAutoNum type="arabicPeriod" startAt="21"/>
            </a:pPr>
            <a:r>
              <a:rPr lang="en-US" sz="1200" dirty="0"/>
              <a:t>Merriam-Webster Dictionary (2017) </a:t>
            </a:r>
            <a:r>
              <a:rPr lang="en-US" sz="1200" i="1" dirty="0"/>
              <a:t>hydrocarbon</a:t>
            </a:r>
            <a:r>
              <a:rPr lang="en-US" sz="1200" dirty="0"/>
              <a:t>. Retrieved April 11, 2017, from </a:t>
            </a:r>
            <a:r>
              <a:rPr lang="en-US" sz="1200" u="sng" dirty="0">
                <a:hlinkClick r:id="rId7"/>
              </a:rPr>
              <a:t>https://www.merriam-webster.com/dictionary/hydrocarbon</a:t>
            </a:r>
            <a:endParaRPr lang="en-US" sz="1200" dirty="0"/>
          </a:p>
          <a:p>
            <a:pPr lvl="0">
              <a:buFont typeface="+mj-lt"/>
              <a:buAutoNum type="arabicPeriod" startAt="21"/>
            </a:pPr>
            <a:r>
              <a:rPr lang="en-US" sz="1200" dirty="0"/>
              <a:t>McCauley, G., and </a:t>
            </a:r>
            <a:r>
              <a:rPr lang="en-US" sz="1200" dirty="0" err="1"/>
              <a:t>Bovie</a:t>
            </a:r>
            <a:r>
              <a:rPr lang="en-US" sz="1200" dirty="0"/>
              <a:t> Medical Corporation (2010) </a:t>
            </a:r>
            <a:r>
              <a:rPr lang="en-US" sz="1200" i="1" dirty="0"/>
              <a:t>Understanding </a:t>
            </a:r>
            <a:r>
              <a:rPr lang="en-US" sz="1200" i="1" dirty="0" err="1"/>
              <a:t>Electrosurgery</a:t>
            </a:r>
            <a:r>
              <a:rPr lang="en-US" sz="1200" dirty="0"/>
              <a:t>. 1-16. Retrieved April 12, 2017, from </a:t>
            </a:r>
            <a:r>
              <a:rPr lang="en-US" sz="1200" u="sng" dirty="0">
                <a:hlinkClick r:id="rId8"/>
              </a:rPr>
              <a:t>http://www.quickmedical.com/downloads/aaron_understanding-r2_pr.pdf</a:t>
            </a:r>
            <a:endParaRPr lang="en-US" sz="1200" dirty="0"/>
          </a:p>
          <a:p>
            <a:pPr lvl="0">
              <a:buFont typeface="+mj-lt"/>
              <a:buAutoNum type="arabicPeriod" startAt="21"/>
            </a:pPr>
            <a:r>
              <a:rPr lang="en-US" sz="1200" dirty="0"/>
              <a:t>Emergency Care Research Institute (ECRI) and The Institute of Safe Medication Practices (ISMP) for the Pennsylvania Patient Safety Authority, (2004) Electrosurgical Units and the Risk of Surgical Fires. </a:t>
            </a:r>
            <a:r>
              <a:rPr lang="en-US" sz="1200" i="1" dirty="0"/>
              <a:t>PA-PSRS Patient Safety Advisory</a:t>
            </a:r>
            <a:r>
              <a:rPr lang="en-US" sz="1200" dirty="0"/>
              <a:t>, 1:3. </a:t>
            </a:r>
          </a:p>
          <a:p>
            <a:pPr lvl="0">
              <a:buFont typeface="+mj-lt"/>
              <a:buAutoNum type="arabicPeriod" startAt="21"/>
            </a:pPr>
            <a:r>
              <a:rPr lang="en-US" sz="1200" dirty="0"/>
              <a:t>Ladas, S., et. al. (October 28, 2007) Colonic gas explosion during therapeutic colonoscopy with electrocautery. </a:t>
            </a:r>
            <a:r>
              <a:rPr lang="en-US" sz="1200" i="1" dirty="0"/>
              <a:t>World J </a:t>
            </a:r>
            <a:r>
              <a:rPr lang="en-US" sz="1200" i="1" dirty="0" err="1"/>
              <a:t>Gastroenterol</a:t>
            </a:r>
            <a:r>
              <a:rPr lang="en-US" sz="1200" dirty="0"/>
              <a:t>, 13:40, 5295-5298.</a:t>
            </a:r>
          </a:p>
          <a:p>
            <a:pPr lvl="0">
              <a:buFont typeface="+mj-lt"/>
              <a:buAutoNum type="arabicPeriod" startAt="21"/>
            </a:pPr>
            <a:r>
              <a:rPr lang="en-US" sz="1200" dirty="0" err="1"/>
              <a:t>Shopcross</a:t>
            </a:r>
            <a:r>
              <a:rPr lang="en-US" sz="1200" dirty="0"/>
              <a:t> (November 29, 2015) </a:t>
            </a:r>
            <a:r>
              <a:rPr lang="en-US" sz="1200" i="1" dirty="0"/>
              <a:t>LEL (Lower Explosive Limit) for Calibration Gas</a:t>
            </a:r>
            <a:r>
              <a:rPr lang="en-US" sz="1200" dirty="0"/>
              <a:t>. Retrieved April 11, 2017, from </a:t>
            </a:r>
            <a:r>
              <a:rPr lang="en-US" sz="1200" u="sng" dirty="0">
                <a:hlinkClick r:id="rId9"/>
              </a:rPr>
              <a:t>https://www.shopcross.com/smart/lel-lower-explosive-limit</a:t>
            </a:r>
            <a:endParaRPr lang="en-US" sz="1200" dirty="0"/>
          </a:p>
          <a:p>
            <a:pPr lvl="0">
              <a:buFont typeface="+mj-lt"/>
              <a:buAutoNum type="arabicPeriod" startAt="21"/>
            </a:pPr>
            <a:r>
              <a:rPr lang="en-US" sz="1200" dirty="0" err="1"/>
              <a:t>Rocos</a:t>
            </a:r>
            <a:r>
              <a:rPr lang="en-US" sz="1200" dirty="0"/>
              <a:t>, B. and Donaldson, LJ. (March 2012) Alcohol skin preparation causes surgical fires. </a:t>
            </a:r>
            <a:r>
              <a:rPr lang="en-US" sz="1200" i="1" dirty="0"/>
              <a:t>Ann R </a:t>
            </a:r>
            <a:r>
              <a:rPr lang="en-US" sz="1200" i="1" dirty="0" err="1"/>
              <a:t>Coll</a:t>
            </a:r>
            <a:r>
              <a:rPr lang="en-US" sz="1200" i="1" dirty="0"/>
              <a:t> </a:t>
            </a:r>
            <a:r>
              <a:rPr lang="en-US" sz="1200" i="1" dirty="0" err="1"/>
              <a:t>Surg</a:t>
            </a:r>
            <a:r>
              <a:rPr lang="en-US" sz="1200" i="1" dirty="0"/>
              <a:t> </a:t>
            </a:r>
            <a:r>
              <a:rPr lang="en-US" sz="1200" i="1" dirty="0" err="1"/>
              <a:t>Engl</a:t>
            </a:r>
            <a:r>
              <a:rPr lang="en-US" sz="1200" dirty="0"/>
              <a:t>, 94, 87-89.</a:t>
            </a:r>
          </a:p>
          <a:p>
            <a:pPr lvl="0">
              <a:buFont typeface="+mj-lt"/>
              <a:buAutoNum type="arabicPeriod" startAt="21"/>
            </a:pPr>
            <a:r>
              <a:rPr lang="en-US" sz="1200" dirty="0" err="1"/>
              <a:t>Castlight</a:t>
            </a:r>
            <a:r>
              <a:rPr lang="en-US" sz="1200" dirty="0"/>
              <a:t> Health, Inc. for the </a:t>
            </a:r>
            <a:r>
              <a:rPr lang="en-US" sz="1200" dirty="0" err="1"/>
              <a:t>Leapfrom</a:t>
            </a:r>
            <a:r>
              <a:rPr lang="en-US" sz="1200" dirty="0"/>
              <a:t> Group. (2016) </a:t>
            </a:r>
            <a:r>
              <a:rPr lang="en-US" sz="1200" i="1" dirty="0"/>
              <a:t>NEVER EVENTS Data by Hospital on Nationally Standardized Metrics</a:t>
            </a:r>
            <a:r>
              <a:rPr lang="en-US" sz="1200" dirty="0"/>
              <a:t>. Retrieved February 13, 2017, from </a:t>
            </a:r>
            <a:r>
              <a:rPr lang="en-US" sz="1200" u="sng" dirty="0">
                <a:hlinkClick r:id="rId10"/>
              </a:rPr>
              <a:t>http://www.leapfroggroup.org/sites/default/files/Files/Castlight-Leapfrog_Never_Events_Final.pdf</a:t>
            </a:r>
            <a:endParaRPr lang="en-US" sz="1200" dirty="0"/>
          </a:p>
          <a:p>
            <a:endParaRPr lang="en-US" sz="1200" dirty="0"/>
          </a:p>
        </p:txBody>
      </p:sp>
    </p:spTree>
    <p:extLst>
      <p:ext uri="{BB962C8B-B14F-4D97-AF65-F5344CB8AC3E}">
        <p14:creationId xmlns:p14="http://schemas.microsoft.com/office/powerpoint/2010/main" val="1004622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642"/>
          </a:xfrm>
        </p:spPr>
        <p:txBody>
          <a:bodyPr/>
          <a:lstStyle/>
          <a:p>
            <a:r>
              <a:rPr lang="en-US" dirty="0"/>
              <a:t>Bibliography</a:t>
            </a:r>
          </a:p>
        </p:txBody>
      </p:sp>
      <p:sp>
        <p:nvSpPr>
          <p:cNvPr id="3" name="Content Placeholder 2"/>
          <p:cNvSpPr>
            <a:spLocks noGrp="1"/>
          </p:cNvSpPr>
          <p:nvPr>
            <p:ph idx="1"/>
          </p:nvPr>
        </p:nvSpPr>
        <p:spPr/>
        <p:txBody>
          <a:bodyPr>
            <a:normAutofit fontScale="70000" lnSpcReduction="20000"/>
          </a:bodyPr>
          <a:lstStyle/>
          <a:p>
            <a:pPr lvl="0">
              <a:buFont typeface="+mj-lt"/>
              <a:buAutoNum type="arabicPeriod" startAt="40"/>
            </a:pPr>
            <a:r>
              <a:rPr lang="en-US" sz="1400" dirty="0"/>
              <a:t>Feldman, Liane, et. al. (October 2012) Surgeons don’t know what they don’t know about the safe use of energy in surgery. </a:t>
            </a:r>
            <a:r>
              <a:rPr lang="en-US" sz="1400" i="1" dirty="0"/>
              <a:t>Surgical Endoscopy</a:t>
            </a:r>
            <a:r>
              <a:rPr lang="en-US" sz="1400" dirty="0"/>
              <a:t>, 26:10, 2735-2739.</a:t>
            </a:r>
          </a:p>
          <a:p>
            <a:pPr lvl="0">
              <a:buFont typeface="+mj-lt"/>
              <a:buAutoNum type="arabicPeriod" startAt="40"/>
            </a:pPr>
            <a:r>
              <a:rPr lang="en-US" sz="1400" dirty="0"/>
              <a:t>Jones, S., MD, et. al. (January 13, 2017) Fundamental Use of Surgical Energy (FUSE): An Essential Educational Program for Operating Room Safety. </a:t>
            </a:r>
            <a:r>
              <a:rPr lang="en-US" sz="1400" i="1" dirty="0"/>
              <a:t>Perm J</a:t>
            </a:r>
            <a:r>
              <a:rPr lang="en-US" sz="1400" dirty="0"/>
              <a:t>, 21:16, 4-8.</a:t>
            </a:r>
          </a:p>
          <a:p>
            <a:pPr lvl="0">
              <a:buFont typeface="+mj-lt"/>
              <a:buAutoNum type="arabicPeriod" startAt="40"/>
            </a:pPr>
            <a:r>
              <a:rPr lang="en-US" sz="1400" dirty="0" err="1"/>
              <a:t>McQuail</a:t>
            </a:r>
            <a:r>
              <a:rPr lang="en-US" sz="1400" dirty="0"/>
              <a:t>, P.M., et. al. (2016) Diathermy awareness among surgeons-An analysis in Ireland. </a:t>
            </a:r>
            <a:r>
              <a:rPr lang="en-US" sz="1400" i="1" dirty="0"/>
              <a:t>Annals of Medicine and Surgery</a:t>
            </a:r>
            <a:r>
              <a:rPr lang="en-US" sz="1400" dirty="0"/>
              <a:t>, 12, 54-59. </a:t>
            </a:r>
          </a:p>
          <a:p>
            <a:pPr lvl="0">
              <a:buFont typeface="+mj-lt"/>
              <a:buAutoNum type="arabicPeriod" startAt="40"/>
            </a:pPr>
            <a:r>
              <a:rPr lang="en-US" sz="1400" dirty="0"/>
              <a:t>Investopedia. </a:t>
            </a:r>
            <a:r>
              <a:rPr lang="en-US" sz="1400" i="1" dirty="0"/>
              <a:t>Original Equipment Manufacturer – OEM</a:t>
            </a:r>
            <a:r>
              <a:rPr lang="en-US" sz="1400" dirty="0"/>
              <a:t>. Retrieved April 11, 2017, from </a:t>
            </a:r>
            <a:r>
              <a:rPr lang="en-US" sz="1400" u="sng" dirty="0">
                <a:hlinkClick r:id="rId2"/>
              </a:rPr>
              <a:t>http://www.investopedia.com/terms/o/oem.asp</a:t>
            </a:r>
            <a:endParaRPr lang="en-US" sz="1400" dirty="0"/>
          </a:p>
          <a:p>
            <a:pPr lvl="0">
              <a:buFont typeface="+mj-lt"/>
              <a:buAutoNum type="arabicPeriod" startAt="40"/>
            </a:pPr>
            <a:r>
              <a:rPr lang="en-US" sz="1400" dirty="0"/>
              <a:t>(2017) </a:t>
            </a:r>
            <a:r>
              <a:rPr lang="en-US" sz="1400" i="1" dirty="0"/>
              <a:t>What is an ASC?</a:t>
            </a:r>
            <a:r>
              <a:rPr lang="en-US" sz="1400" dirty="0"/>
              <a:t> Retrieved April 21, 2017, from </a:t>
            </a:r>
            <a:r>
              <a:rPr lang="en-US" sz="1400" u="sng" dirty="0">
                <a:hlinkClick r:id="rId3"/>
              </a:rPr>
              <a:t>http://www.advancingsurgicalcare.com/whatisanasc</a:t>
            </a:r>
            <a:endParaRPr lang="en-US" sz="1400" dirty="0"/>
          </a:p>
          <a:p>
            <a:pPr lvl="0">
              <a:buFont typeface="+mj-lt"/>
              <a:buAutoNum type="arabicPeriod" startAt="40"/>
            </a:pPr>
            <a:r>
              <a:rPr lang="en-US" sz="1400" dirty="0" err="1"/>
              <a:t>Ciuti</a:t>
            </a:r>
            <a:r>
              <a:rPr lang="en-US" sz="1400" dirty="0"/>
              <a:t>, G., et. al. (March 17, 2015) MEMS Sensor Technologies for Human </a:t>
            </a:r>
            <a:r>
              <a:rPr lang="en-US" sz="1400" dirty="0" err="1"/>
              <a:t>Centred</a:t>
            </a:r>
            <a:r>
              <a:rPr lang="en-US" sz="1400" dirty="0"/>
              <a:t> Applications in Healthcare, Physical Activities, Safety and Environmental Sensing: A Review on Research Activities in Italy. </a:t>
            </a:r>
            <a:r>
              <a:rPr lang="en-US" sz="1400" i="1" dirty="0"/>
              <a:t>Sensors</a:t>
            </a:r>
            <a:r>
              <a:rPr lang="en-US" sz="1400" dirty="0"/>
              <a:t>, 15, 6441-6468.</a:t>
            </a:r>
          </a:p>
          <a:p>
            <a:pPr lvl="0">
              <a:buFont typeface="+mj-lt"/>
              <a:buAutoNum type="arabicPeriod" startAt="40"/>
            </a:pPr>
            <a:r>
              <a:rPr lang="en-US" sz="1400" dirty="0"/>
              <a:t>Rouse, M. (January 2017) </a:t>
            </a:r>
            <a:r>
              <a:rPr lang="en-US" sz="1400" i="1" dirty="0"/>
              <a:t>MEMS (micro-electromechanical systems)</a:t>
            </a:r>
            <a:r>
              <a:rPr lang="en-US" sz="1400" dirty="0"/>
              <a:t>. Retrieved February 13, 2017, from </a:t>
            </a:r>
            <a:r>
              <a:rPr lang="en-US" sz="1400" u="sng" dirty="0">
                <a:hlinkClick r:id="rId4"/>
              </a:rPr>
              <a:t>http://internetofthingsagenda.techtarget.com/definition/micro-electromechanical-systems-MEMS</a:t>
            </a:r>
            <a:endParaRPr lang="en-US" sz="1400" dirty="0"/>
          </a:p>
          <a:p>
            <a:pPr lvl="0">
              <a:buFont typeface="+mj-lt"/>
              <a:buAutoNum type="arabicPeriod" startAt="40"/>
            </a:pPr>
            <a:r>
              <a:rPr lang="en-US" sz="1400" dirty="0"/>
              <a:t>MEMS &amp; Nanotechnology Exchange. </a:t>
            </a:r>
            <a:r>
              <a:rPr lang="en-US" sz="1400" i="1" dirty="0"/>
              <a:t>Current Challenges</a:t>
            </a:r>
            <a:r>
              <a:rPr lang="en-US" sz="1400" dirty="0"/>
              <a:t>. Retrieved March 2, 2017, from https://</a:t>
            </a:r>
            <a:r>
              <a:rPr lang="en-US" sz="1400" dirty="0" err="1"/>
              <a:t>www.mems-exchange.org</a:t>
            </a:r>
            <a:r>
              <a:rPr lang="en-US" sz="1400" dirty="0"/>
              <a:t>/MEMS/</a:t>
            </a:r>
            <a:r>
              <a:rPr lang="en-US" sz="1400" dirty="0" err="1"/>
              <a:t>challenges.html</a:t>
            </a:r>
            <a:endParaRPr lang="en-US" sz="1400" dirty="0"/>
          </a:p>
          <a:p>
            <a:pPr lvl="0">
              <a:buFont typeface="+mj-lt"/>
              <a:buAutoNum type="arabicPeriod" startAt="40"/>
            </a:pPr>
            <a:r>
              <a:rPr lang="en-US" sz="1400" dirty="0"/>
              <a:t>Sadler, D. (January/February 2017) The Real Risks: Surgical Smoke. </a:t>
            </a:r>
            <a:r>
              <a:rPr lang="en-US" sz="1400" i="1" dirty="0"/>
              <a:t>OR Today</a:t>
            </a:r>
            <a:r>
              <a:rPr lang="en-US" sz="1400" dirty="0"/>
              <a:t>, 38-41.</a:t>
            </a:r>
          </a:p>
          <a:p>
            <a:pPr lvl="0">
              <a:buFont typeface="+mj-lt"/>
              <a:buAutoNum type="arabicPeriod" startAt="40"/>
            </a:pPr>
            <a:r>
              <a:rPr lang="en-US" sz="1400" dirty="0" err="1"/>
              <a:t>Rechtoris</a:t>
            </a:r>
            <a:r>
              <a:rPr lang="en-US" sz="1400" dirty="0"/>
              <a:t>, M. (July 22, 2015) </a:t>
            </a:r>
            <a:r>
              <a:rPr lang="en-US" sz="1400" i="1" dirty="0"/>
              <a:t>50 things to know about the ambulatory surgery center industry</a:t>
            </a:r>
            <a:r>
              <a:rPr lang="en-US" sz="1400" dirty="0"/>
              <a:t>. Retrieved April 21, 2017, from </a:t>
            </a:r>
            <a:r>
              <a:rPr lang="en-US" sz="1400" u="sng" dirty="0">
                <a:hlinkClick r:id="rId5"/>
              </a:rPr>
              <a:t>http://www.beckersasc.com/asc-turnarounds-ideas-to-improve-performance/50-things-to-know-about-the-ambulatory-surgery-center-industry.html</a:t>
            </a:r>
            <a:endParaRPr lang="en-US" sz="1400" dirty="0"/>
          </a:p>
          <a:p>
            <a:pPr lvl="0">
              <a:buFont typeface="+mj-lt"/>
              <a:buAutoNum type="arabicPeriod" startAt="40"/>
            </a:pPr>
            <a:r>
              <a:rPr lang="en-US" sz="1400" dirty="0"/>
              <a:t>(December 5, 2011) </a:t>
            </a:r>
            <a:r>
              <a:rPr lang="en-US" sz="1400" i="1" dirty="0"/>
              <a:t>Question: Hospital Statistics</a:t>
            </a:r>
            <a:r>
              <a:rPr lang="en-US" sz="1400" dirty="0"/>
              <a:t>. Retrieved April 21, 2017 from </a:t>
            </a:r>
            <a:r>
              <a:rPr lang="en-US" sz="1400" u="sng" dirty="0">
                <a:hlinkClick r:id="rId6"/>
              </a:rPr>
              <a:t>https://uclue.com/?xq=5379</a:t>
            </a:r>
            <a:endParaRPr lang="en-US" sz="1400" dirty="0"/>
          </a:p>
          <a:p>
            <a:pPr lvl="0">
              <a:buFont typeface="+mj-lt"/>
              <a:buAutoNum type="arabicPeriod" startAt="40"/>
            </a:pPr>
            <a:r>
              <a:rPr lang="en-US" sz="1400" dirty="0" err="1"/>
              <a:t>Dyrda</a:t>
            </a:r>
            <a:r>
              <a:rPr lang="en-US" sz="1400" dirty="0"/>
              <a:t>, L. (March 23, 2015) </a:t>
            </a:r>
            <a:r>
              <a:rPr lang="en-US" sz="1400" i="1" dirty="0"/>
              <a:t>42 Statistics on ASC space and rent</a:t>
            </a:r>
            <a:r>
              <a:rPr lang="en-US" sz="1400" dirty="0"/>
              <a:t>. Retrieved April 21, 2017, from </a:t>
            </a:r>
            <a:r>
              <a:rPr lang="en-US" sz="1400" u="sng" dirty="0">
                <a:hlinkClick r:id="rId7"/>
              </a:rPr>
              <a:t>http://www.beckersasc.com/asc-turnarounds-ideas-to-improve-performance/42-statistics-on-asc-space-and-rent.html</a:t>
            </a:r>
            <a:endParaRPr lang="en-US" sz="1400" dirty="0"/>
          </a:p>
          <a:p>
            <a:pPr lvl="0">
              <a:buFont typeface="+mj-lt"/>
              <a:buAutoNum type="arabicPeriod" startAt="40"/>
            </a:pPr>
            <a:r>
              <a:rPr lang="en-US" sz="1400" dirty="0"/>
              <a:t>Wood, M. and </a:t>
            </a:r>
            <a:r>
              <a:rPr lang="en-US" sz="1400" dirty="0" err="1"/>
              <a:t>Rechtoris</a:t>
            </a:r>
            <a:r>
              <a:rPr lang="en-US" sz="1400" dirty="0"/>
              <a:t>, M. (September 16, 2015) </a:t>
            </a:r>
            <a:r>
              <a:rPr lang="en-US" sz="1400" i="1" dirty="0"/>
              <a:t>110 ASC benchmarks/2015</a:t>
            </a:r>
            <a:r>
              <a:rPr lang="en-US" sz="1400" dirty="0"/>
              <a:t>. Retrieved April 21, 2017, from http://</a:t>
            </a:r>
            <a:r>
              <a:rPr lang="en-US" sz="1400" dirty="0" err="1"/>
              <a:t>www.beckersasc.com</a:t>
            </a:r>
            <a:r>
              <a:rPr lang="en-US" sz="1400" dirty="0"/>
              <a:t>/</a:t>
            </a:r>
            <a:r>
              <a:rPr lang="en-US" sz="1400" dirty="0" err="1"/>
              <a:t>asc</a:t>
            </a:r>
            <a:r>
              <a:rPr lang="en-US" sz="1400" dirty="0"/>
              <a:t>-turnarounds-ideas-to-improve-performance/110-asc-benchmarks-2015.html</a:t>
            </a:r>
          </a:p>
          <a:p>
            <a:pPr lvl="0">
              <a:buFont typeface="+mj-lt"/>
              <a:buAutoNum type="arabicPeriod" startAt="40"/>
            </a:pPr>
            <a:r>
              <a:rPr lang="en-US" sz="1400" dirty="0"/>
              <a:t>June 2, 2015) </a:t>
            </a:r>
            <a:r>
              <a:rPr lang="en-US" sz="1400" i="1" dirty="0"/>
              <a:t>Disposable Medical Sensor Market to Approach $7 Billion in 2019</a:t>
            </a:r>
            <a:r>
              <a:rPr lang="en-US" sz="1400" dirty="0"/>
              <a:t>. Retrieved April 21, 2017, from </a:t>
            </a:r>
            <a:r>
              <a:rPr lang="en-US" sz="1400" u="sng" dirty="0">
                <a:hlinkClick r:id="rId8"/>
              </a:rPr>
              <a:t>https://www.dicardiology.com/article/disposable-medical-sensor-market-approach-7-billion-2019</a:t>
            </a:r>
            <a:endParaRPr lang="en-US" sz="1400" dirty="0"/>
          </a:p>
          <a:p>
            <a:pPr lvl="0">
              <a:buFont typeface="+mj-lt"/>
              <a:buAutoNum type="arabicPeriod" startAt="40"/>
            </a:pPr>
            <a:r>
              <a:rPr lang="en-US" sz="1400" dirty="0"/>
              <a:t>Ram. (December 23, 2016) Global Electrosurgical Device Market Analysis And Forecasts, By Product 2024. </a:t>
            </a:r>
            <a:r>
              <a:rPr lang="en-US" sz="1400" i="1" dirty="0"/>
              <a:t>Health</a:t>
            </a:r>
            <a:r>
              <a:rPr lang="en-US" sz="1400" dirty="0"/>
              <a:t>. Retrieved April 21, 2017, from </a:t>
            </a:r>
            <a:r>
              <a:rPr lang="en-US" sz="1400" u="sng" dirty="0">
                <a:hlinkClick r:id="rId9"/>
              </a:rPr>
              <a:t>http://planet.infowars.com/health/global-electrosurgical-device-market-analysis-and-forecasts-by-product-2024</a:t>
            </a:r>
            <a:endParaRPr lang="en-US" sz="1400" dirty="0"/>
          </a:p>
          <a:p>
            <a:pPr lvl="0">
              <a:buFont typeface="+mj-lt"/>
              <a:buAutoNum type="arabicPeriod" startAt="40"/>
            </a:pPr>
            <a:r>
              <a:rPr lang="en-US" sz="1400" dirty="0"/>
              <a:t>MEMS &amp; Sensors Industry Group. </a:t>
            </a:r>
            <a:r>
              <a:rPr lang="en-US" sz="1400" i="1" dirty="0"/>
              <a:t>What is MEMS?</a:t>
            </a:r>
            <a:r>
              <a:rPr lang="en-US" sz="1400" dirty="0"/>
              <a:t> Retrieved February 13, 2017, from </a:t>
            </a:r>
            <a:r>
              <a:rPr lang="en-US" sz="1400" u="sng" dirty="0">
                <a:hlinkClick r:id="rId10" invalidUrl="http://www.memsindustrygroup.org/?page=WhatIsMEMS&amp;hhSearchTerms=&quot;is+and+MEMS&quot;"/>
              </a:rPr>
              <a:t>http://www.memsindustrygroup.org/?page=WhatIsMEMS&amp;hhSearchTerms=%22is+and+MEMS%22</a:t>
            </a:r>
            <a:endParaRPr lang="en-US" sz="1400" dirty="0"/>
          </a:p>
          <a:p>
            <a:pPr lvl="0">
              <a:buFont typeface="+mj-lt"/>
              <a:buAutoNum type="arabicPeriod" startAt="40"/>
            </a:pPr>
            <a:r>
              <a:rPr lang="en-US" sz="1400" dirty="0" err="1"/>
              <a:t>Fedder</a:t>
            </a:r>
            <a:r>
              <a:rPr lang="en-US" sz="1400" dirty="0"/>
              <a:t>, G. (1997) Integrated MEMS in Conventional CMOS. </a:t>
            </a:r>
            <a:r>
              <a:rPr lang="en-US" sz="1400" i="1" dirty="0"/>
              <a:t>Proc. Of the NSF/ASME Workshop on Tribology Issues and Opportunities ion MEMS</a:t>
            </a:r>
            <a:r>
              <a:rPr lang="en-US" sz="1400" dirty="0"/>
              <a:t>, 199. </a:t>
            </a:r>
          </a:p>
          <a:p>
            <a:endParaRPr lang="en-US" sz="1400" dirty="0"/>
          </a:p>
        </p:txBody>
      </p:sp>
    </p:spTree>
    <p:extLst>
      <p:ext uri="{BB962C8B-B14F-4D97-AF65-F5344CB8AC3E}">
        <p14:creationId xmlns:p14="http://schemas.microsoft.com/office/powerpoint/2010/main" val="367564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Addendum</a:t>
            </a:r>
            <a:endParaRPr lang="en-US" dirty="0"/>
          </a:p>
        </p:txBody>
      </p:sp>
      <p:sp>
        <p:nvSpPr>
          <p:cNvPr id="3" name="Content Placeholder 2"/>
          <p:cNvSpPr>
            <a:spLocks noGrp="1"/>
          </p:cNvSpPr>
          <p:nvPr>
            <p:ph idx="1"/>
          </p:nvPr>
        </p:nvSpPr>
        <p:spPr/>
        <p:txBody>
          <a:bodyPr/>
          <a:lstStyle/>
          <a:p>
            <a:r>
              <a:rPr lang="en-US" dirty="0" smtClean="0"/>
              <a:t>Surgical Fire Claim Data</a:t>
            </a:r>
          </a:p>
          <a:p>
            <a:r>
              <a:rPr lang="en-US" dirty="0" smtClean="0"/>
              <a:t>Enhanced Value Proposition </a:t>
            </a:r>
            <a:endParaRPr lang="en-US" dirty="0"/>
          </a:p>
        </p:txBody>
      </p:sp>
    </p:spTree>
    <p:extLst>
      <p:ext uri="{BB962C8B-B14F-4D97-AF65-F5344CB8AC3E}">
        <p14:creationId xmlns:p14="http://schemas.microsoft.com/office/powerpoint/2010/main" val="67371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Surgical Fire Claim Data</a:t>
            </a:r>
            <a:endParaRPr lang="en-US" dirty="0"/>
          </a:p>
        </p:txBody>
      </p:sp>
      <p:sp>
        <p:nvSpPr>
          <p:cNvPr id="3" name="Content Placeholder 2"/>
          <p:cNvSpPr>
            <a:spLocks noGrp="1"/>
          </p:cNvSpPr>
          <p:nvPr>
            <p:ph idx="1"/>
          </p:nvPr>
        </p:nvSpPr>
        <p:spPr>
          <a:xfrm>
            <a:off x="457200" y="1842100"/>
            <a:ext cx="8229600" cy="4525963"/>
          </a:xfrm>
        </p:spPr>
        <p:txBody>
          <a:bodyPr>
            <a:normAutofit fontScale="92500" lnSpcReduction="10000"/>
          </a:bodyPr>
          <a:lstStyle/>
          <a:p>
            <a:pPr marL="0" indent="0">
              <a:buNone/>
            </a:pPr>
            <a:r>
              <a:rPr lang="en-US" sz="2400" b="1" dirty="0">
                <a:solidFill>
                  <a:srgbClr val="FF0000"/>
                </a:solidFill>
              </a:rPr>
              <a:t>ESU/Electrocautery</a:t>
            </a:r>
            <a:r>
              <a:rPr lang="en-US" sz="2400" b="1" dirty="0" smtClean="0">
                <a:solidFill>
                  <a:srgbClr val="FF0000"/>
                </a:solidFill>
              </a:rPr>
              <a:t> </a:t>
            </a:r>
            <a:r>
              <a:rPr lang="en-US" sz="2400" b="1" dirty="0">
                <a:solidFill>
                  <a:srgbClr val="FF0000"/>
                </a:solidFill>
              </a:rPr>
              <a:t>Malpractice Claims </a:t>
            </a:r>
            <a:r>
              <a:rPr lang="en-US" sz="2400" b="1" dirty="0" smtClean="0">
                <a:solidFill>
                  <a:srgbClr val="FF0000"/>
                </a:solidFill>
              </a:rPr>
              <a:t>Rising </a:t>
            </a:r>
          </a:p>
          <a:p>
            <a:pPr marL="0" indent="0">
              <a:buNone/>
            </a:pPr>
            <a:endParaRPr lang="en-US" sz="2400" dirty="0" smtClean="0">
              <a:solidFill>
                <a:srgbClr val="FF0000"/>
              </a:solidFill>
            </a:endParaRPr>
          </a:p>
          <a:p>
            <a:r>
              <a:rPr lang="en-US" sz="2400" dirty="0"/>
              <a:t>Plaintiffs awarded $600 million from electrosurgical device-related injuries (1999, 18 years </a:t>
            </a:r>
            <a:r>
              <a:rPr lang="en-US" sz="2400" dirty="0" smtClean="0"/>
              <a:t>ago)</a:t>
            </a:r>
            <a:r>
              <a:rPr lang="en-US" sz="2400" baseline="30000" dirty="0"/>
              <a:t>1</a:t>
            </a:r>
          </a:p>
          <a:p>
            <a:r>
              <a:rPr lang="en-US" sz="2400" dirty="0"/>
              <a:t>As a percentage of all surgical claims, fire-related claims increased from &lt; 1% from 1985-1989 to 4.4% from 2000-2009, a &gt; 5-fold </a:t>
            </a:r>
            <a:r>
              <a:rPr lang="en-US" sz="2400" dirty="0" smtClean="0"/>
              <a:t>increase</a:t>
            </a:r>
            <a:r>
              <a:rPr lang="en-US" sz="2400" baseline="30000" dirty="0"/>
              <a:t>8</a:t>
            </a:r>
            <a:r>
              <a:rPr lang="en-US" sz="2400" dirty="0" smtClean="0"/>
              <a:t> (% </a:t>
            </a:r>
            <a:r>
              <a:rPr lang="en-US" sz="2400" dirty="0"/>
              <a:t>does not factor increased surgical volume)</a:t>
            </a:r>
          </a:p>
          <a:p>
            <a:r>
              <a:rPr lang="en-US" sz="2400" dirty="0" smtClean="0"/>
              <a:t>According to the ASA Closed Claims Project, 1990-2009, n</a:t>
            </a:r>
            <a:r>
              <a:rPr lang="en-US" sz="2400" dirty="0"/>
              <a:t>=</a:t>
            </a:r>
            <a:r>
              <a:rPr lang="en-US" sz="2400" dirty="0" smtClean="0"/>
              <a:t>5,194 Total Project, n=103 fire claims:</a:t>
            </a:r>
            <a:r>
              <a:rPr lang="en-US" sz="2400" baseline="30000" dirty="0" smtClean="0"/>
              <a:t>31</a:t>
            </a:r>
          </a:p>
          <a:p>
            <a:pPr marL="0" indent="0">
              <a:buNone/>
            </a:pPr>
            <a:endParaRPr lang="en-US" sz="1200" dirty="0" smtClean="0"/>
          </a:p>
          <a:p>
            <a:pPr marL="702128" lvl="1" indent="-244928"/>
            <a:r>
              <a:rPr lang="en-US" sz="2000" dirty="0" smtClean="0"/>
              <a:t>Electrocautery fires = 4% of all surgical anesthesia fire claims (2000-2009); more common with MAC</a:t>
            </a:r>
            <a:endParaRPr lang="en-US" sz="2000" dirty="0"/>
          </a:p>
          <a:p>
            <a:pPr marL="702128" lvl="1" indent="-244928"/>
            <a:r>
              <a:rPr lang="en-US" sz="2000" dirty="0" smtClean="0"/>
              <a:t>Electrocautery-related MAC fires increased from 6% of claims in 1985-1989 to 31%</a:t>
            </a:r>
            <a:r>
              <a:rPr lang="en-US" sz="2000" dirty="0" smtClean="0">
                <a:solidFill>
                  <a:srgbClr val="0000FF"/>
                </a:solidFill>
              </a:rPr>
              <a:t> </a:t>
            </a:r>
            <a:r>
              <a:rPr lang="en-US" sz="2000" dirty="0" smtClean="0"/>
              <a:t>of 2000-2009 claims</a:t>
            </a:r>
            <a:endParaRPr lang="en-US" sz="2000" dirty="0"/>
          </a:p>
        </p:txBody>
      </p:sp>
    </p:spTree>
    <p:extLst>
      <p:ext uri="{BB962C8B-B14F-4D97-AF65-F5344CB8AC3E}">
        <p14:creationId xmlns:p14="http://schemas.microsoft.com/office/powerpoint/2010/main" val="1239327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normAutofit/>
          </a:bodyPr>
          <a:lstStyle/>
          <a:p>
            <a:r>
              <a:rPr lang="en-US" dirty="0" smtClean="0"/>
              <a:t>Sparkoff Enhances Value</a:t>
            </a:r>
            <a:endParaRPr dirty="0"/>
          </a:p>
        </p:txBody>
      </p:sp>
      <p:sp>
        <p:nvSpPr>
          <p:cNvPr id="160" name="Shape 160"/>
          <p:cNvSpPr>
            <a:spLocks noGrp="1"/>
          </p:cNvSpPr>
          <p:nvPr>
            <p:ph type="body" idx="1"/>
          </p:nvPr>
        </p:nvSpPr>
        <p:spPr>
          <a:xfrm>
            <a:off x="634999" y="1347581"/>
            <a:ext cx="7874001" cy="4804422"/>
          </a:xfrm>
          <a:prstGeom prst="rect">
            <a:avLst/>
          </a:prstGeom>
        </p:spPr>
        <p:txBody>
          <a:bodyPr>
            <a:normAutofit/>
          </a:bodyPr>
          <a:lstStyle/>
          <a:p>
            <a:pPr marL="0" indent="0">
              <a:buNone/>
            </a:pPr>
            <a:endParaRPr lang="en-US" dirty="0" smtClean="0"/>
          </a:p>
          <a:p>
            <a:r>
              <a:rPr dirty="0" smtClean="0"/>
              <a:t>Scale batch fabrication at low per unit costs</a:t>
            </a:r>
            <a:r>
              <a:rPr lang="en-US" baseline="30000" dirty="0" smtClean="0"/>
              <a:t>46,55</a:t>
            </a:r>
            <a:r>
              <a:rPr dirty="0" smtClean="0"/>
              <a:t> make bulk purchasing easier for hospitals using GPOs, </a:t>
            </a:r>
            <a:r>
              <a:rPr lang="en-US" dirty="0" smtClean="0"/>
              <a:t>and </a:t>
            </a:r>
            <a:r>
              <a:rPr dirty="0" smtClean="0"/>
              <a:t>pave way for new product introductions</a:t>
            </a:r>
          </a:p>
          <a:p>
            <a:r>
              <a:rPr dirty="0" smtClean="0"/>
              <a:t>Reduced </a:t>
            </a:r>
            <a:r>
              <a:rPr dirty="0"/>
              <a:t>BOMs for OEMS increase </a:t>
            </a:r>
            <a:r>
              <a:rPr dirty="0" smtClean="0"/>
              <a:t>margins</a:t>
            </a:r>
            <a:r>
              <a:rPr lang="en-US" baseline="30000" dirty="0" smtClean="0"/>
              <a:t>55</a:t>
            </a:r>
            <a:endParaRPr baseline="30000" dirty="0"/>
          </a:p>
          <a:p>
            <a:r>
              <a:rPr dirty="0"/>
              <a:t>Sparkoffs MEMS-based device has only one part for reduced inventory carrying costs</a:t>
            </a:r>
          </a:p>
          <a:p>
            <a:pPr marL="0" indent="0">
              <a:buClrTx/>
              <a:buSzTx/>
              <a:buFontTx/>
              <a:buNone/>
            </a:pPr>
            <a:endParaRPr sz="1400" dirty="0">
              <a:solidFill>
                <a:srgbClr val="000000"/>
              </a:solidFill>
            </a:endParaRPr>
          </a:p>
        </p:txBody>
      </p:sp>
      <p:sp>
        <p:nvSpPr>
          <p:cNvPr id="161" name="Shape 161"/>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45</a:t>
            </a:fld>
            <a:endParaRPr/>
          </a:p>
        </p:txBody>
      </p:sp>
    </p:spTree>
    <p:extLst>
      <p:ext uri="{BB962C8B-B14F-4D97-AF65-F5344CB8AC3E}">
        <p14:creationId xmlns:p14="http://schemas.microsoft.com/office/powerpoint/2010/main" val="288192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normAutofit/>
          </a:bodyPr>
          <a:lstStyle/>
          <a:p>
            <a:r>
              <a:rPr lang="en-US" dirty="0" smtClean="0"/>
              <a:t>Sparkoff Enhances Value</a:t>
            </a:r>
            <a:endParaRPr dirty="0"/>
          </a:p>
        </p:txBody>
      </p:sp>
      <p:sp>
        <p:nvSpPr>
          <p:cNvPr id="160" name="Shape 160"/>
          <p:cNvSpPr>
            <a:spLocks noGrp="1"/>
          </p:cNvSpPr>
          <p:nvPr>
            <p:ph type="body" idx="1"/>
          </p:nvPr>
        </p:nvSpPr>
        <p:spPr>
          <a:xfrm>
            <a:off x="634999" y="1347581"/>
            <a:ext cx="8051801" cy="4804422"/>
          </a:xfrm>
          <a:prstGeom prst="rect">
            <a:avLst/>
          </a:prstGeom>
        </p:spPr>
        <p:txBody>
          <a:bodyPr>
            <a:normAutofit lnSpcReduction="10000"/>
          </a:bodyPr>
          <a:lstStyle/>
          <a:p>
            <a:r>
              <a:rPr dirty="0" smtClean="0"/>
              <a:t>Supply </a:t>
            </a:r>
            <a:r>
              <a:rPr dirty="0"/>
              <a:t>chain – MEMs devices compatible with CMOS electronics for faster, repeatable, economical </a:t>
            </a:r>
            <a:r>
              <a:rPr dirty="0" smtClean="0"/>
              <a:t>fabrication</a:t>
            </a:r>
            <a:r>
              <a:rPr lang="en-US" baseline="30000" dirty="0" smtClean="0"/>
              <a:t>55</a:t>
            </a:r>
            <a:r>
              <a:rPr lang="en-US" baseline="30000" dirty="0"/>
              <a:t>-</a:t>
            </a:r>
            <a:r>
              <a:rPr lang="en-US" baseline="30000" dirty="0" smtClean="0"/>
              <a:t>56</a:t>
            </a:r>
            <a:r>
              <a:rPr dirty="0" smtClean="0"/>
              <a:t> </a:t>
            </a:r>
            <a:endParaRPr lang="en-US" dirty="0" smtClean="0"/>
          </a:p>
          <a:p>
            <a:r>
              <a:rPr dirty="0" smtClean="0"/>
              <a:t>Compatibility </a:t>
            </a:r>
            <a:r>
              <a:rPr dirty="0"/>
              <a:t>with CMOS simplifies design </a:t>
            </a:r>
            <a:r>
              <a:rPr dirty="0" smtClean="0"/>
              <a:t>cycles</a:t>
            </a:r>
            <a:r>
              <a:rPr lang="en-US" baseline="30000" dirty="0" smtClean="0"/>
              <a:t>55</a:t>
            </a:r>
            <a:endParaRPr sz="1400" baseline="30000" dirty="0">
              <a:solidFill>
                <a:srgbClr val="FF0000"/>
              </a:solidFill>
            </a:endParaRPr>
          </a:p>
          <a:p>
            <a:r>
              <a:rPr dirty="0"/>
              <a:t>Faster </a:t>
            </a:r>
            <a:r>
              <a:rPr dirty="0" smtClean="0"/>
              <a:t>speed-to-market</a:t>
            </a:r>
            <a:r>
              <a:rPr lang="en-US" baseline="30000" dirty="0" smtClean="0"/>
              <a:t>55</a:t>
            </a:r>
            <a:endParaRPr baseline="30000" dirty="0"/>
          </a:p>
          <a:p>
            <a:r>
              <a:rPr dirty="0"/>
              <a:t>Lower power consumption than macro-based </a:t>
            </a:r>
            <a:r>
              <a:rPr dirty="0" smtClean="0"/>
              <a:t>devices</a:t>
            </a:r>
            <a:r>
              <a:rPr lang="en-US" baseline="30000" dirty="0" smtClean="0"/>
              <a:t>55</a:t>
            </a:r>
            <a:endParaRPr baseline="30000" dirty="0"/>
          </a:p>
          <a:p>
            <a:r>
              <a:rPr dirty="0"/>
              <a:t>High product reliability for MEMS </a:t>
            </a:r>
            <a:r>
              <a:rPr dirty="0" smtClean="0"/>
              <a:t>devices</a:t>
            </a:r>
            <a:r>
              <a:rPr lang="en-US" baseline="30000" dirty="0" smtClean="0"/>
              <a:t>55-56</a:t>
            </a:r>
            <a:endParaRPr baseline="30000" dirty="0"/>
          </a:p>
          <a:p>
            <a:pPr marL="244928" indent="-244928">
              <a:buClrTx/>
              <a:buChar char="•"/>
            </a:pPr>
            <a:endParaRPr sz="1400" dirty="0">
              <a:solidFill>
                <a:srgbClr val="000000"/>
              </a:solidFill>
            </a:endParaRPr>
          </a:p>
        </p:txBody>
      </p:sp>
      <p:sp>
        <p:nvSpPr>
          <p:cNvPr id="161" name="Shape 161"/>
          <p:cNvSpPr>
            <a:spLocks noGrp="1"/>
          </p:cNvSpPr>
          <p:nvPr>
            <p:ph type="sldNum" sz="quarter" idx="4294967295"/>
          </p:nvPr>
        </p:nvSpPr>
        <p:spPr>
          <a:xfrm>
            <a:off x="8809176" y="6576461"/>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46</a:t>
            </a:fld>
            <a:endParaRPr/>
          </a:p>
        </p:txBody>
      </p:sp>
    </p:spTree>
    <p:extLst>
      <p:ext uri="{BB962C8B-B14F-4D97-AF65-F5344CB8AC3E}">
        <p14:creationId xmlns:p14="http://schemas.microsoft.com/office/powerpoint/2010/main" val="1292431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634999" y="528782"/>
            <a:ext cx="8338246" cy="1421657"/>
          </a:xfrm>
          <a:prstGeom prst="rect">
            <a:avLst/>
          </a:prstGeom>
        </p:spPr>
        <p:txBody>
          <a:bodyPr>
            <a:normAutofit fontScale="90000"/>
          </a:bodyPr>
          <a:lstStyle/>
          <a:p>
            <a:r>
              <a:rPr lang="en-US" sz="3600" dirty="0" smtClean="0"/>
              <a:t>Dramatic Rise in Surgical Volume </a:t>
            </a:r>
            <a:br>
              <a:rPr lang="en-US" sz="3600" dirty="0" smtClean="0"/>
            </a:br>
            <a:r>
              <a:rPr lang="en-US" sz="3600" dirty="0" smtClean="0"/>
              <a:t>Increases Overall Fire Risk</a:t>
            </a:r>
            <a:r>
              <a:rPr lang="en-US" sz="2800" b="1" dirty="0" smtClean="0">
                <a:solidFill>
                  <a:srgbClr val="FF6600"/>
                </a:solidFill>
              </a:rPr>
              <a:t/>
            </a:r>
            <a:br>
              <a:rPr lang="en-US" sz="2800" b="1" dirty="0" smtClean="0">
                <a:solidFill>
                  <a:srgbClr val="FF6600"/>
                </a:solidFill>
              </a:rPr>
            </a:br>
            <a:endParaRPr sz="2800" dirty="0">
              <a:solidFill>
                <a:srgbClr val="FF6600"/>
              </a:solidFill>
            </a:endParaRPr>
          </a:p>
        </p:txBody>
      </p:sp>
      <p:sp>
        <p:nvSpPr>
          <p:cNvPr id="42" name="Shape 42"/>
          <p:cNvSpPr>
            <a:spLocks noGrp="1"/>
          </p:cNvSpPr>
          <p:nvPr>
            <p:ph type="body" idx="1"/>
          </p:nvPr>
        </p:nvSpPr>
        <p:spPr>
          <a:xfrm>
            <a:off x="634999" y="1663277"/>
            <a:ext cx="7874001" cy="4432052"/>
          </a:xfrm>
          <a:prstGeom prst="rect">
            <a:avLst/>
          </a:prstGeom>
        </p:spPr>
        <p:txBody>
          <a:bodyPr>
            <a:normAutofit fontScale="92500" lnSpcReduction="10000"/>
          </a:bodyPr>
          <a:lstStyle/>
          <a:p>
            <a:pPr marL="0" indent="0">
              <a:lnSpc>
                <a:spcPct val="80000"/>
              </a:lnSpc>
              <a:buSzTx/>
              <a:buNone/>
              <a:defRPr sz="1600">
                <a:latin typeface="Proxima Nova Bold"/>
                <a:ea typeface="Proxima Nova Bold"/>
                <a:cs typeface="Proxima Nova Bold"/>
                <a:sym typeface="Proxima Nova Bold"/>
              </a:defRPr>
            </a:pPr>
            <a:endParaRPr lang="en-US" sz="2400" b="1" dirty="0" smtClean="0">
              <a:solidFill>
                <a:srgbClr val="0000FF"/>
              </a:solidFill>
            </a:endParaRPr>
          </a:p>
          <a:p>
            <a:pPr marL="0" indent="0">
              <a:lnSpc>
                <a:spcPct val="80000"/>
              </a:lnSpc>
              <a:buSzTx/>
              <a:buNone/>
              <a:defRPr sz="1600">
                <a:latin typeface="Proxima Nova Bold"/>
                <a:ea typeface="Proxima Nova Bold"/>
                <a:cs typeface="Proxima Nova Bold"/>
                <a:sym typeface="Proxima Nova Bold"/>
              </a:defRPr>
            </a:pPr>
            <a:r>
              <a:rPr lang="en-US" sz="2400" b="1" dirty="0" smtClean="0"/>
              <a:t>United States </a:t>
            </a:r>
            <a:endParaRPr sz="2400" b="1" dirty="0" smtClean="0"/>
          </a:p>
          <a:p>
            <a:pPr marL="171450" indent="-171450"/>
            <a:r>
              <a:rPr sz="2400" dirty="0"/>
              <a:t>In 2008, 50 million+ </a:t>
            </a:r>
            <a:r>
              <a:rPr sz="2400" i="1" dirty="0"/>
              <a:t>in- and outpatient </a:t>
            </a:r>
            <a:r>
              <a:rPr sz="2400" dirty="0" smtClean="0"/>
              <a:t>surgeries </a:t>
            </a:r>
            <a:r>
              <a:rPr sz="2400" dirty="0"/>
              <a:t>performed in U.S./</a:t>
            </a:r>
            <a:r>
              <a:rPr sz="2400" dirty="0" smtClean="0"/>
              <a:t>year</a:t>
            </a:r>
            <a:r>
              <a:rPr lang="en-US" sz="2400" baseline="30000" dirty="0" smtClean="0"/>
              <a:t>12-13</a:t>
            </a:r>
          </a:p>
          <a:p>
            <a:pPr marL="171450" indent="-171450"/>
            <a:r>
              <a:rPr lang="en-US" sz="2400" dirty="0" smtClean="0"/>
              <a:t>By 2014, 125.7 million </a:t>
            </a:r>
            <a:r>
              <a:rPr lang="en-US" sz="2400" i="1" dirty="0" smtClean="0"/>
              <a:t>outpatient</a:t>
            </a:r>
            <a:r>
              <a:rPr lang="en-US" sz="2400" dirty="0" smtClean="0"/>
              <a:t> surgeries/year</a:t>
            </a:r>
            <a:r>
              <a:rPr lang="en-US" sz="2400" baseline="30000" dirty="0" smtClean="0"/>
              <a:t>14</a:t>
            </a:r>
            <a:r>
              <a:rPr lang="en-US" sz="2400" dirty="0" smtClean="0"/>
              <a:t>, over double 2008’s </a:t>
            </a:r>
            <a:r>
              <a:rPr lang="en-US" sz="2400" i="1" dirty="0" smtClean="0">
                <a:sym typeface="Calibri"/>
              </a:rPr>
              <a:t>total</a:t>
            </a:r>
            <a:r>
              <a:rPr lang="en-US" sz="2400" dirty="0" smtClean="0"/>
              <a:t> surgeries</a:t>
            </a:r>
          </a:p>
          <a:p>
            <a:pPr marL="171450" indent="-171450">
              <a:buNone/>
            </a:pPr>
            <a:endParaRPr lang="en-US" sz="2400" dirty="0" smtClean="0"/>
          </a:p>
          <a:p>
            <a:pPr marL="171450" indent="-171450">
              <a:buNone/>
            </a:pPr>
            <a:r>
              <a:rPr lang="en-US" sz="2400" b="1" dirty="0" smtClean="0">
                <a:latin typeface="Proxima Nova Bold"/>
                <a:ea typeface="Proxima Nova Bold"/>
                <a:cs typeface="Proxima Nova Bold"/>
                <a:sym typeface="Proxima Nova Bold"/>
              </a:rPr>
              <a:t>Globally</a:t>
            </a:r>
            <a:endParaRPr sz="2400" baseline="30000" dirty="0" smtClean="0">
              <a:latin typeface="+mj-lt"/>
            </a:endParaRPr>
          </a:p>
          <a:p>
            <a:pPr marL="169183" indent="-190500"/>
            <a:r>
              <a:rPr lang="en-US" sz="2400" dirty="0" smtClean="0"/>
              <a:t>In 2012, approx. 312.9</a:t>
            </a:r>
            <a:r>
              <a:rPr sz="2400" dirty="0" smtClean="0"/>
              <a:t> million </a:t>
            </a:r>
            <a:r>
              <a:rPr lang="en-US" sz="2400" dirty="0" smtClean="0"/>
              <a:t>surgeries/year, up 38.2% from 2004</a:t>
            </a:r>
            <a:r>
              <a:rPr lang="en-US" sz="2400" baseline="30000" dirty="0" smtClean="0"/>
              <a:t>15</a:t>
            </a:r>
          </a:p>
          <a:p>
            <a:pPr marL="169183" indent="-190500"/>
            <a:r>
              <a:rPr lang="en-US" sz="2400" dirty="0" smtClean="0"/>
              <a:t>4,469 surgeries/100,000 people (mean estimate)</a:t>
            </a:r>
            <a:r>
              <a:rPr lang="en-US" sz="2400" baseline="30000" dirty="0" smtClean="0"/>
              <a:t>15</a:t>
            </a:r>
          </a:p>
          <a:p>
            <a:pPr marL="169183" lvl="1" indent="-190500">
              <a:buFont typeface="Arial"/>
              <a:buChar char="•"/>
            </a:pPr>
            <a:r>
              <a:rPr lang="en-US" sz="2400" dirty="0">
                <a:solidFill>
                  <a:srgbClr val="00B050"/>
                </a:solidFill>
              </a:rPr>
              <a:t>Minimally </a:t>
            </a:r>
            <a:r>
              <a:rPr lang="en-US" sz="2400" dirty="0" smtClean="0">
                <a:solidFill>
                  <a:srgbClr val="00B050"/>
                </a:solidFill>
              </a:rPr>
              <a:t>Invasive/Interventional Surgeries Preferred</a:t>
            </a:r>
            <a:r>
              <a:rPr lang="en-US" sz="2400" dirty="0">
                <a:solidFill>
                  <a:srgbClr val="00B050"/>
                </a:solidFill>
              </a:rPr>
              <a:t>, Global </a:t>
            </a:r>
            <a:r>
              <a:rPr lang="en-US" sz="2400" dirty="0" smtClean="0">
                <a:solidFill>
                  <a:srgbClr val="00B050"/>
                </a:solidFill>
              </a:rPr>
              <a:t>CAGR</a:t>
            </a:r>
            <a:r>
              <a:rPr lang="en-US" sz="2400" baseline="30000" dirty="0" smtClean="0">
                <a:solidFill>
                  <a:srgbClr val="00B050"/>
                </a:solidFill>
              </a:rPr>
              <a:t>16</a:t>
            </a:r>
            <a:r>
              <a:rPr lang="en-US" sz="2400" dirty="0" smtClean="0">
                <a:solidFill>
                  <a:srgbClr val="00B050"/>
                </a:solidFill>
              </a:rPr>
              <a:t>, </a:t>
            </a:r>
            <a:r>
              <a:rPr lang="en-US" sz="2400" dirty="0">
                <a:solidFill>
                  <a:srgbClr val="00B050"/>
                </a:solidFill>
              </a:rPr>
              <a:t>10.5% from 2013-2019, $50.6 billion value by </a:t>
            </a:r>
            <a:r>
              <a:rPr lang="en-US" sz="2400" dirty="0" smtClean="0">
                <a:solidFill>
                  <a:srgbClr val="00B050"/>
                </a:solidFill>
              </a:rPr>
              <a:t>2019</a:t>
            </a:r>
            <a:r>
              <a:rPr lang="en-US" sz="2400" baseline="30000" dirty="0" smtClean="0">
                <a:solidFill>
                  <a:srgbClr val="00B050"/>
                </a:solidFill>
              </a:rPr>
              <a:t>17</a:t>
            </a:r>
            <a:endParaRPr lang="en-US" sz="2600" dirty="0">
              <a:solidFill>
                <a:srgbClr val="00B050"/>
              </a:solidFill>
            </a:endParaRPr>
          </a:p>
          <a:p>
            <a:pPr marL="169183" indent="-190500"/>
            <a:endParaRPr lang="en-US" sz="2400" dirty="0" smtClean="0"/>
          </a:p>
          <a:p>
            <a:pPr marL="169183" indent="-190500">
              <a:buNone/>
            </a:pPr>
            <a:endParaRPr lang="en-US" sz="2400" dirty="0" smtClean="0"/>
          </a:p>
          <a:p>
            <a:pPr marL="0" indent="0">
              <a:lnSpc>
                <a:spcPct val="80000"/>
              </a:lnSpc>
              <a:buSzTx/>
              <a:buNone/>
              <a:defRPr sz="1600">
                <a:latin typeface="Proxima Nova Bold"/>
                <a:ea typeface="Proxima Nova Bold"/>
                <a:cs typeface="Proxima Nova Bold"/>
                <a:sym typeface="Proxima Nova Bold"/>
              </a:defRPr>
            </a:pPr>
            <a:endParaRPr lang="en-US" sz="1600" b="1" dirty="0">
              <a:latin typeface="Proxima Nova Bold"/>
              <a:ea typeface="Proxima Nova Bold"/>
              <a:cs typeface="Proxima Nova Bold"/>
              <a:sym typeface="Proxima Nova Bold"/>
            </a:endParaRPr>
          </a:p>
        </p:txBody>
      </p:sp>
      <p:sp>
        <p:nvSpPr>
          <p:cNvPr id="43" name="Shape 43"/>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6</a:t>
            </a:fld>
            <a:endParaRPr/>
          </a:p>
        </p:txBody>
      </p:sp>
    </p:spTree>
    <p:extLst>
      <p:ext uri="{BB962C8B-B14F-4D97-AF65-F5344CB8AC3E}">
        <p14:creationId xmlns:p14="http://schemas.microsoft.com/office/powerpoint/2010/main" val="197172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185738" y="20792"/>
            <a:ext cx="8787507" cy="1421657"/>
          </a:xfrm>
          <a:prstGeom prst="rect">
            <a:avLst/>
          </a:prstGeom>
        </p:spPr>
        <p:txBody>
          <a:bodyPr/>
          <a:lstStyle/>
          <a:p>
            <a:r>
              <a:rPr lang="en-US" sz="2800" dirty="0" smtClean="0"/>
              <a:t>ESU/Electrocautery’s Far Reaching Prevalence</a:t>
            </a:r>
            <a:endParaRPr sz="2800" dirty="0"/>
          </a:p>
        </p:txBody>
      </p:sp>
      <p:sp>
        <p:nvSpPr>
          <p:cNvPr id="42" name="Shape 42"/>
          <p:cNvSpPr>
            <a:spLocks noGrp="1"/>
          </p:cNvSpPr>
          <p:nvPr>
            <p:ph type="body" idx="1"/>
          </p:nvPr>
        </p:nvSpPr>
        <p:spPr>
          <a:xfrm>
            <a:off x="635000" y="1445567"/>
            <a:ext cx="7857836" cy="5130894"/>
          </a:xfrm>
          <a:prstGeom prst="rect">
            <a:avLst/>
          </a:prstGeom>
        </p:spPr>
        <p:txBody>
          <a:bodyPr>
            <a:normAutofit/>
          </a:bodyPr>
          <a:lstStyle/>
          <a:p>
            <a:pPr marL="0" indent="0">
              <a:buNone/>
            </a:pPr>
            <a:r>
              <a:rPr lang="en-US" sz="2600" b="1" dirty="0" smtClean="0"/>
              <a:t> </a:t>
            </a:r>
            <a:endParaRPr lang="en-US" sz="2600" dirty="0" smtClean="0">
              <a:solidFill>
                <a:srgbClr val="0000FF"/>
              </a:solidFill>
            </a:endParaRPr>
          </a:p>
          <a:p>
            <a:pPr marL="78467" indent="0">
              <a:buNone/>
            </a:pPr>
            <a:r>
              <a:rPr lang="en-US" sz="2600" b="1" dirty="0" smtClean="0"/>
              <a:t>Used in every OR</a:t>
            </a:r>
            <a:r>
              <a:rPr lang="en-US" sz="2600" b="1" baseline="30000" dirty="0" smtClean="0"/>
              <a:t>8,18</a:t>
            </a:r>
            <a:r>
              <a:rPr lang="en-US" sz="2600" b="1" dirty="0" smtClean="0"/>
              <a:t> and almost ALL interventional procedures today</a:t>
            </a:r>
            <a:r>
              <a:rPr lang="en-US" sz="2600" b="1" baseline="30000" dirty="0"/>
              <a:t>8</a:t>
            </a:r>
            <a:endParaRPr lang="en-US" sz="2600" b="1" baseline="30000" dirty="0" smtClean="0"/>
          </a:p>
          <a:p>
            <a:pPr marL="838200" lvl="1" indent="-457200">
              <a:buFont typeface="Arial" charset="0"/>
              <a:buChar char="•"/>
            </a:pPr>
            <a:r>
              <a:rPr lang="en-US" sz="2600" dirty="0" smtClean="0"/>
              <a:t>$4.48 billion Global ESU market in 2015</a:t>
            </a:r>
            <a:r>
              <a:rPr lang="en-US" sz="2600" baseline="30000" dirty="0"/>
              <a:t>3</a:t>
            </a:r>
            <a:endParaRPr lang="en-US" sz="2600" baseline="30000" dirty="0" smtClean="0"/>
          </a:p>
          <a:p>
            <a:pPr marL="838200" lvl="1" indent="-457200">
              <a:buFont typeface="Arial" charset="0"/>
              <a:buChar char="•"/>
            </a:pPr>
            <a:r>
              <a:rPr lang="en-US" sz="2600" dirty="0" smtClean="0"/>
              <a:t>ESU market to top $7.9 billion by 2024, up 76%</a:t>
            </a:r>
            <a:r>
              <a:rPr lang="en-US" sz="2600" baseline="30000" dirty="0"/>
              <a:t>3</a:t>
            </a:r>
            <a:endParaRPr lang="en-US" sz="2600" baseline="30000" dirty="0" smtClean="0"/>
          </a:p>
          <a:p>
            <a:pPr marL="838200" lvl="1" indent="-457200">
              <a:buFont typeface="Arial" charset="0"/>
              <a:buChar char="•"/>
            </a:pPr>
            <a:r>
              <a:rPr lang="en-US" sz="2600" dirty="0" smtClean="0"/>
              <a:t>Radiofrequency ESUs growing rapidly</a:t>
            </a:r>
            <a:r>
              <a:rPr lang="en-US" sz="2600" baseline="30000" dirty="0"/>
              <a:t>3</a:t>
            </a:r>
            <a:r>
              <a:rPr lang="en-US" sz="2600" dirty="0" smtClean="0"/>
              <a:t> </a:t>
            </a:r>
          </a:p>
          <a:p>
            <a:pPr marL="1238250" lvl="2" indent="-457200">
              <a:buFont typeface="Courier New" charset="0"/>
              <a:buChar char="o"/>
            </a:pPr>
            <a:r>
              <a:rPr lang="en-US" sz="1800" dirty="0" smtClean="0"/>
              <a:t>In 2015, $923.6 million value in U.S., 53% global ESU market share</a:t>
            </a:r>
            <a:r>
              <a:rPr lang="en-US" sz="1800" baseline="30000" dirty="0"/>
              <a:t>3</a:t>
            </a:r>
            <a:endParaRPr lang="en-US" sz="1800" baseline="30000" dirty="0" smtClean="0"/>
          </a:p>
          <a:p>
            <a:pPr marL="914400" lvl="2" indent="0" algn="ctr">
              <a:buNone/>
            </a:pPr>
            <a:endParaRPr lang="en-US" dirty="0"/>
          </a:p>
          <a:p>
            <a:pPr marL="914400" lvl="2" indent="-901700" algn="ctr">
              <a:buNone/>
            </a:pPr>
            <a:r>
              <a:rPr lang="en-US" sz="2400" dirty="0" smtClean="0"/>
              <a:t>No end in sight to ESU growth.</a:t>
            </a:r>
            <a:r>
              <a:rPr lang="en-US" baseline="30000" dirty="0" smtClean="0"/>
              <a:t>19</a:t>
            </a:r>
            <a:endParaRPr lang="en-US" sz="2400" baseline="30000" dirty="0" smtClean="0"/>
          </a:p>
          <a:p>
            <a:pPr marL="171450" indent="-171450">
              <a:buNone/>
            </a:pPr>
            <a:endParaRPr lang="en-US" sz="2400" dirty="0" smtClean="0">
              <a:solidFill>
                <a:srgbClr val="0000FF"/>
              </a:solidFill>
            </a:endParaRPr>
          </a:p>
          <a:p>
            <a:pPr marL="169183" indent="-190500">
              <a:buNone/>
            </a:pPr>
            <a:endParaRPr lang="en-US" sz="2400" dirty="0" smtClean="0"/>
          </a:p>
          <a:p>
            <a:pPr marL="0" indent="0">
              <a:lnSpc>
                <a:spcPct val="80000"/>
              </a:lnSpc>
              <a:buSzTx/>
              <a:buNone/>
              <a:defRPr sz="1600">
                <a:latin typeface="Proxima Nova Bold"/>
                <a:ea typeface="Proxima Nova Bold"/>
                <a:cs typeface="Proxima Nova Bold"/>
                <a:sym typeface="Proxima Nova Bold"/>
              </a:defRPr>
            </a:pPr>
            <a:endParaRPr lang="en-US" sz="1600" b="1" dirty="0">
              <a:latin typeface="Proxima Nova Bold"/>
              <a:ea typeface="Proxima Nova Bold"/>
              <a:cs typeface="Proxima Nova Bold"/>
              <a:sym typeface="Proxima Nova Bold"/>
            </a:endParaRPr>
          </a:p>
        </p:txBody>
      </p:sp>
      <p:sp>
        <p:nvSpPr>
          <p:cNvPr id="43" name="Shape 43"/>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7</a:t>
            </a:fld>
            <a:endParaRPr/>
          </a:p>
        </p:txBody>
      </p:sp>
    </p:spTree>
    <p:extLst>
      <p:ext uri="{BB962C8B-B14F-4D97-AF65-F5344CB8AC3E}">
        <p14:creationId xmlns:p14="http://schemas.microsoft.com/office/powerpoint/2010/main" val="59990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342900" y="693737"/>
            <a:ext cx="8534400" cy="1143001"/>
          </a:xfrm>
          <a:prstGeom prst="rect">
            <a:avLst/>
          </a:prstGeom>
        </p:spPr>
        <p:txBody>
          <a:bodyPr>
            <a:normAutofit fontScale="90000"/>
          </a:bodyPr>
          <a:lstStyle/>
          <a:p>
            <a:r>
              <a:rPr lang="en-US" dirty="0" smtClean="0"/>
              <a:t>Surgical Fire Incidents on the Rise</a:t>
            </a:r>
            <a:r>
              <a:rPr dirty="0" smtClean="0"/>
              <a:t/>
            </a:r>
            <a:br>
              <a:rPr dirty="0" smtClean="0"/>
            </a:br>
            <a:endParaRPr dirty="0"/>
          </a:p>
        </p:txBody>
      </p:sp>
      <p:sp>
        <p:nvSpPr>
          <p:cNvPr id="54" name="Shape 54"/>
          <p:cNvSpPr>
            <a:spLocks noGrp="1"/>
          </p:cNvSpPr>
          <p:nvPr>
            <p:ph type="body" idx="1"/>
          </p:nvPr>
        </p:nvSpPr>
        <p:spPr>
          <a:xfrm>
            <a:off x="597237" y="1657351"/>
            <a:ext cx="8025726" cy="4500562"/>
          </a:xfrm>
          <a:prstGeom prst="rect">
            <a:avLst/>
          </a:prstGeom>
        </p:spPr>
        <p:txBody>
          <a:bodyPr>
            <a:normAutofit fontScale="92500"/>
          </a:bodyPr>
          <a:lstStyle/>
          <a:p>
            <a:pPr marL="0" indent="0">
              <a:buNone/>
            </a:pPr>
            <a:r>
              <a:rPr lang="en-US" sz="2000" b="1" dirty="0" smtClean="0"/>
              <a:t>United States</a:t>
            </a:r>
          </a:p>
          <a:p>
            <a:pPr marL="217714" indent="-217714"/>
            <a:r>
              <a:rPr sz="2000" dirty="0" smtClean="0"/>
              <a:t>550-650 </a:t>
            </a:r>
            <a:r>
              <a:rPr lang="en-US" sz="2000" dirty="0" smtClean="0"/>
              <a:t>”reported” </a:t>
            </a:r>
            <a:r>
              <a:rPr sz="2000" dirty="0" smtClean="0"/>
              <a:t>surgical </a:t>
            </a:r>
            <a:r>
              <a:rPr sz="2000" dirty="0"/>
              <a:t>fires/year</a:t>
            </a:r>
            <a:r>
              <a:rPr sz="2000" dirty="0" smtClean="0"/>
              <a:t> (FDA)</a:t>
            </a:r>
            <a:r>
              <a:rPr lang="en-US" sz="2000" baseline="30000" dirty="0" smtClean="0"/>
              <a:t>12,20-21</a:t>
            </a:r>
            <a:endParaRPr sz="2000" baseline="30000" dirty="0"/>
          </a:p>
          <a:p>
            <a:pPr marL="625928" lvl="1" indent="-244928"/>
            <a:r>
              <a:rPr lang="en-US" sz="2000" dirty="0" smtClean="0"/>
              <a:t>&gt;</a:t>
            </a:r>
            <a:r>
              <a:rPr lang="en-US" sz="2000" dirty="0"/>
              <a:t>3</a:t>
            </a:r>
            <a:r>
              <a:rPr sz="2000" dirty="0" smtClean="0"/>
              <a:t>0% </a:t>
            </a:r>
            <a:r>
              <a:rPr sz="2000" dirty="0"/>
              <a:t>harm the </a:t>
            </a:r>
            <a:r>
              <a:rPr sz="2000" dirty="0" smtClean="0"/>
              <a:t>patient</a:t>
            </a:r>
            <a:r>
              <a:rPr lang="en-US" sz="2000" baseline="30000" dirty="0"/>
              <a:t>1</a:t>
            </a:r>
            <a:r>
              <a:rPr lang="en-US" sz="2000" dirty="0" smtClean="0"/>
              <a:t> </a:t>
            </a:r>
            <a:endParaRPr lang="en-US" sz="2000" dirty="0">
              <a:solidFill>
                <a:srgbClr val="00B050"/>
              </a:solidFill>
            </a:endParaRPr>
          </a:p>
          <a:p>
            <a:pPr marL="625928" lvl="1" indent="-244928"/>
            <a:r>
              <a:rPr lang="en-US" sz="2000" dirty="0" smtClean="0"/>
              <a:t>&gt;</a:t>
            </a:r>
            <a:r>
              <a:rPr sz="2000" dirty="0" smtClean="0"/>
              <a:t>20</a:t>
            </a:r>
            <a:r>
              <a:rPr sz="2000" dirty="0"/>
              <a:t>% </a:t>
            </a:r>
            <a:r>
              <a:rPr sz="2000" dirty="0" smtClean="0"/>
              <a:t> </a:t>
            </a:r>
            <a:r>
              <a:rPr lang="en-US" sz="2000" dirty="0" smtClean="0"/>
              <a:t>serious or disfiguring </a:t>
            </a:r>
            <a:r>
              <a:rPr sz="2000" dirty="0" smtClean="0"/>
              <a:t>burns </a:t>
            </a:r>
            <a:r>
              <a:rPr sz="2000" dirty="0"/>
              <a:t>with </a:t>
            </a:r>
            <a:r>
              <a:rPr lang="en-US" sz="2000" dirty="0" smtClean="0"/>
              <a:t>other </a:t>
            </a:r>
            <a:r>
              <a:rPr sz="2000" dirty="0" smtClean="0"/>
              <a:t>associated morbidity</a:t>
            </a:r>
            <a:r>
              <a:rPr lang="en-US" sz="2000" baseline="30000" dirty="0" smtClean="0"/>
              <a:t>12,22,10</a:t>
            </a:r>
            <a:endParaRPr sz="2000" baseline="30000" dirty="0"/>
          </a:p>
          <a:p>
            <a:pPr marL="625928" lvl="1" indent="-244928"/>
            <a:r>
              <a:rPr sz="2000" dirty="0"/>
              <a:t>1-2 </a:t>
            </a:r>
            <a:r>
              <a:rPr sz="2000" dirty="0" smtClean="0"/>
              <a:t>deaths</a:t>
            </a:r>
            <a:r>
              <a:rPr lang="en-US" sz="2000" dirty="0" smtClean="0"/>
              <a:t>/year</a:t>
            </a:r>
            <a:r>
              <a:rPr lang="en-US" sz="2000" baseline="30000" dirty="0" smtClean="0"/>
              <a:t>12,22</a:t>
            </a:r>
            <a:endParaRPr sz="2000" baseline="30000" dirty="0"/>
          </a:p>
          <a:p>
            <a:pPr marL="625928" lvl="1" indent="-244928"/>
            <a:r>
              <a:rPr sz="2000" dirty="0" smtClean="0"/>
              <a:t>1</a:t>
            </a:r>
            <a:r>
              <a:rPr sz="2000" dirty="0"/>
              <a:t>-2 </a:t>
            </a:r>
            <a:r>
              <a:rPr lang="en-US" sz="2000" dirty="0" smtClean="0"/>
              <a:t>surgical </a:t>
            </a:r>
            <a:r>
              <a:rPr sz="2000" dirty="0" smtClean="0"/>
              <a:t>fires/day</a:t>
            </a:r>
            <a:r>
              <a:rPr lang="en-US" sz="2000" baseline="30000" dirty="0" smtClean="0"/>
              <a:t>22</a:t>
            </a:r>
          </a:p>
          <a:p>
            <a:pPr marL="381000" lvl="1" indent="0">
              <a:buNone/>
            </a:pPr>
            <a:endParaRPr lang="en-US" sz="2000" dirty="0" smtClean="0"/>
          </a:p>
          <a:p>
            <a:pPr marL="381000" lvl="1" indent="-306388">
              <a:buNone/>
            </a:pPr>
            <a:r>
              <a:rPr lang="en-US" sz="2000" b="1" dirty="0" smtClean="0"/>
              <a:t>Pennsylvania</a:t>
            </a:r>
            <a:r>
              <a:rPr lang="en-US" sz="2000" b="1" baseline="30000" dirty="0" smtClean="0"/>
              <a:t>12</a:t>
            </a:r>
            <a:endParaRPr sz="2000" b="1" baseline="30000" dirty="0" smtClean="0"/>
          </a:p>
          <a:p>
            <a:pPr marL="217714" indent="-217714"/>
            <a:r>
              <a:rPr sz="2000" dirty="0"/>
              <a:t>Pennsylvania research used to more accurately estimate U.S. surgical fires/year</a:t>
            </a:r>
          </a:p>
          <a:p>
            <a:pPr marL="625928" lvl="1" indent="-244928"/>
            <a:r>
              <a:rPr sz="2000" dirty="0"/>
              <a:t>In 2007, 1/87,646 surgeries resulted in </a:t>
            </a:r>
            <a:r>
              <a:rPr sz="2000" dirty="0" smtClean="0"/>
              <a:t>fire</a:t>
            </a:r>
            <a:endParaRPr sz="2000" dirty="0"/>
          </a:p>
          <a:p>
            <a:pPr marL="625928" lvl="1" indent="-244928"/>
            <a:r>
              <a:rPr sz="2000" dirty="0"/>
              <a:t>That’s 28 fires/year in Pennsylvania alone</a:t>
            </a:r>
          </a:p>
          <a:p>
            <a:pPr marL="625928" lvl="1" indent="-244928"/>
            <a:r>
              <a:rPr sz="2000" dirty="0"/>
              <a:t>If applied to all 50 states, annual U.S. fire incidents would total 1,400!</a:t>
            </a:r>
          </a:p>
          <a:p>
            <a:pPr marL="342900" indent="-342900">
              <a:defRPr sz="1400"/>
            </a:pPr>
            <a:endParaRPr dirty="0"/>
          </a:p>
        </p:txBody>
      </p:sp>
      <p:sp>
        <p:nvSpPr>
          <p:cNvPr id="55" name="Shape 55"/>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8</a:t>
            </a:fld>
            <a:endParaRPr/>
          </a:p>
        </p:txBody>
      </p:sp>
    </p:spTree>
    <p:extLst>
      <p:ext uri="{BB962C8B-B14F-4D97-AF65-F5344CB8AC3E}">
        <p14:creationId xmlns:p14="http://schemas.microsoft.com/office/powerpoint/2010/main" val="389302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342900" y="693737"/>
            <a:ext cx="8534400" cy="1143001"/>
          </a:xfrm>
          <a:prstGeom prst="rect">
            <a:avLst/>
          </a:prstGeom>
        </p:spPr>
        <p:txBody>
          <a:bodyPr>
            <a:normAutofit fontScale="90000"/>
          </a:bodyPr>
          <a:lstStyle/>
          <a:p>
            <a:r>
              <a:rPr lang="en-US" dirty="0" smtClean="0"/>
              <a:t>Surgical Fire Incidents on the Rise</a:t>
            </a:r>
            <a:r>
              <a:rPr dirty="0" smtClean="0"/>
              <a:t/>
            </a:r>
            <a:br>
              <a:rPr dirty="0" smtClean="0"/>
            </a:br>
            <a:endParaRPr dirty="0"/>
          </a:p>
        </p:txBody>
      </p:sp>
      <p:sp>
        <p:nvSpPr>
          <p:cNvPr id="54" name="Shape 54"/>
          <p:cNvSpPr>
            <a:spLocks noGrp="1"/>
          </p:cNvSpPr>
          <p:nvPr>
            <p:ph type="body" idx="1"/>
          </p:nvPr>
        </p:nvSpPr>
        <p:spPr>
          <a:xfrm>
            <a:off x="597237" y="2271713"/>
            <a:ext cx="8025726" cy="3529012"/>
          </a:xfrm>
          <a:prstGeom prst="rect">
            <a:avLst/>
          </a:prstGeom>
        </p:spPr>
        <p:txBody>
          <a:bodyPr>
            <a:normAutofit/>
          </a:bodyPr>
          <a:lstStyle/>
          <a:p>
            <a:pPr marL="217714" indent="-217714"/>
            <a:r>
              <a:rPr sz="2000" dirty="0" smtClean="0"/>
              <a:t>In 2014, surgical fires 1/65,000 surgeries (AORN estimate)</a:t>
            </a:r>
            <a:r>
              <a:rPr lang="en-US" sz="2000" baseline="30000" dirty="0" smtClean="0"/>
              <a:t>22</a:t>
            </a:r>
            <a:endParaRPr sz="2000" baseline="30000" dirty="0" smtClean="0"/>
          </a:p>
          <a:p>
            <a:pPr marL="217714" indent="-217714"/>
            <a:r>
              <a:rPr lang="en-US" sz="2000" dirty="0" smtClean="0"/>
              <a:t>Surgical</a:t>
            </a:r>
            <a:r>
              <a:rPr sz="2000" dirty="0" smtClean="0"/>
              <a:t> fires as common as wrong-side surgeries</a:t>
            </a:r>
            <a:r>
              <a:rPr lang="en-US" sz="2000" baseline="30000" dirty="0" smtClean="0"/>
              <a:t>10,23</a:t>
            </a:r>
            <a:r>
              <a:rPr sz="2000" dirty="0" smtClean="0"/>
              <a:t>, five times more common than once thought</a:t>
            </a:r>
            <a:r>
              <a:rPr lang="en-US" sz="2000" baseline="30000" dirty="0" smtClean="0"/>
              <a:t>12</a:t>
            </a:r>
            <a:endParaRPr sz="2000" baseline="30000" dirty="0" smtClean="0"/>
          </a:p>
          <a:p>
            <a:pPr marL="217714" indent="-217714"/>
            <a:r>
              <a:rPr lang="en-US" sz="2000" dirty="0" smtClean="0"/>
              <a:t>&gt;25% of</a:t>
            </a:r>
            <a:r>
              <a:rPr sz="2000" dirty="0" smtClean="0"/>
              <a:t> otolaryngologists have witnessed at least 1 </a:t>
            </a:r>
            <a:r>
              <a:rPr lang="en-US" sz="2000" dirty="0" smtClean="0"/>
              <a:t>surgical</a:t>
            </a:r>
            <a:r>
              <a:rPr sz="2000" dirty="0" smtClean="0"/>
              <a:t> fire (AAO-HNW Study, n=350)</a:t>
            </a:r>
            <a:r>
              <a:rPr lang="en-US" sz="2000" baseline="30000" dirty="0" smtClean="0"/>
              <a:t>24</a:t>
            </a:r>
            <a:endParaRPr sz="2000" baseline="30000" dirty="0" smtClean="0"/>
          </a:p>
          <a:p>
            <a:pPr marL="217714" indent="-217714"/>
            <a:r>
              <a:rPr sz="2000" dirty="0" smtClean="0"/>
              <a:t>Laparoscopic </a:t>
            </a:r>
            <a:r>
              <a:rPr lang="en-US" sz="2000" dirty="0" smtClean="0"/>
              <a:t>surgical fires </a:t>
            </a:r>
            <a:r>
              <a:rPr sz="2000" dirty="0" smtClean="0"/>
              <a:t>injur</a:t>
            </a:r>
            <a:r>
              <a:rPr lang="en-US" sz="2000" dirty="0" smtClean="0"/>
              <a:t>e</a:t>
            </a:r>
            <a:r>
              <a:rPr sz="2000" dirty="0" smtClean="0"/>
              <a:t> 1-2/1000 patients</a:t>
            </a:r>
            <a:r>
              <a:rPr lang="en-US" sz="2000" dirty="0" smtClean="0"/>
              <a:t>/year</a:t>
            </a:r>
            <a:r>
              <a:rPr lang="en-US" sz="2000" baseline="30000" dirty="0" smtClean="0"/>
              <a:t>6,8</a:t>
            </a:r>
            <a:endParaRPr sz="2000" baseline="30000" dirty="0" smtClean="0"/>
          </a:p>
          <a:p>
            <a:pPr marL="342900" indent="-342900">
              <a:defRPr sz="1400"/>
            </a:pPr>
            <a:endParaRPr dirty="0"/>
          </a:p>
        </p:txBody>
      </p:sp>
      <p:sp>
        <p:nvSpPr>
          <p:cNvPr id="55" name="Shape 55"/>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9</a:t>
            </a:fld>
            <a:endParaRPr/>
          </a:p>
        </p:txBody>
      </p:sp>
    </p:spTree>
    <p:extLst>
      <p:ext uri="{BB962C8B-B14F-4D97-AF65-F5344CB8AC3E}">
        <p14:creationId xmlns:p14="http://schemas.microsoft.com/office/powerpoint/2010/main" val="76835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622300" y="0"/>
            <a:ext cx="8229600" cy="1595443"/>
          </a:xfrm>
          <a:prstGeom prst="rect">
            <a:avLst/>
          </a:prstGeom>
        </p:spPr>
        <p:txBody>
          <a:bodyPr>
            <a:normAutofit fontScale="90000"/>
          </a:bodyPr>
          <a:lstStyle/>
          <a:p>
            <a:r>
              <a:rPr lang="en-US" dirty="0" smtClean="0">
                <a:solidFill>
                  <a:srgbClr val="FF6600"/>
                </a:solidFill>
              </a:rPr>
              <a:t/>
            </a:r>
            <a:br>
              <a:rPr lang="en-US" dirty="0" smtClean="0">
                <a:solidFill>
                  <a:srgbClr val="FF6600"/>
                </a:solidFill>
              </a:rPr>
            </a:br>
            <a:r>
              <a:rPr lang="en-US" dirty="0" smtClean="0"/>
              <a:t>Surgical Fire Incidence is Underreported</a:t>
            </a:r>
            <a:r>
              <a:rPr lang="en-US" baseline="30000" dirty="0" smtClean="0"/>
              <a:t>26-27</a:t>
            </a:r>
            <a:r>
              <a:rPr lang="en-US" dirty="0" smtClean="0">
                <a:solidFill>
                  <a:srgbClr val="FF6600"/>
                </a:solidFill>
              </a:rPr>
              <a:t/>
            </a:r>
            <a:br>
              <a:rPr lang="en-US" dirty="0" smtClean="0">
                <a:solidFill>
                  <a:srgbClr val="FF6600"/>
                </a:solidFill>
              </a:rPr>
            </a:br>
            <a:endParaRPr strike="sngStrike" dirty="0">
              <a:solidFill>
                <a:srgbClr val="FF6600"/>
              </a:solidFill>
            </a:endParaRPr>
          </a:p>
        </p:txBody>
      </p:sp>
      <p:sp>
        <p:nvSpPr>
          <p:cNvPr id="60" name="Shape 60"/>
          <p:cNvSpPr>
            <a:spLocks noGrp="1"/>
          </p:cNvSpPr>
          <p:nvPr>
            <p:ph type="body" idx="1"/>
          </p:nvPr>
        </p:nvSpPr>
        <p:spPr>
          <a:xfrm>
            <a:off x="622300" y="2057400"/>
            <a:ext cx="8004524" cy="4200525"/>
          </a:xfrm>
          <a:prstGeom prst="rect">
            <a:avLst/>
          </a:prstGeom>
        </p:spPr>
        <p:txBody>
          <a:bodyPr/>
          <a:lstStyle/>
          <a:p>
            <a:pPr marL="0" indent="0">
              <a:buSzTx/>
              <a:buNone/>
              <a:defRPr sz="1600"/>
            </a:pPr>
            <a:r>
              <a:rPr sz="2400" b="1" dirty="0" smtClean="0"/>
              <a:t>Data </a:t>
            </a:r>
            <a:r>
              <a:rPr sz="2400" b="1" dirty="0"/>
              <a:t>Collection </a:t>
            </a:r>
            <a:r>
              <a:rPr sz="2400" b="1" dirty="0" smtClean="0"/>
              <a:t>Challenges</a:t>
            </a:r>
            <a:r>
              <a:rPr lang="en-US" sz="2400" b="1" dirty="0" smtClean="0"/>
              <a:t> </a:t>
            </a:r>
          </a:p>
          <a:p>
            <a:pPr>
              <a:defRPr sz="1600"/>
            </a:pPr>
            <a:r>
              <a:rPr lang="en-US" sz="2400" dirty="0" smtClean="0"/>
              <a:t>Fear</a:t>
            </a:r>
            <a:r>
              <a:rPr sz="2400" dirty="0" smtClean="0"/>
              <a:t> </a:t>
            </a:r>
            <a:r>
              <a:rPr lang="en-US" sz="2400" dirty="0" smtClean="0"/>
              <a:t>of Blame</a:t>
            </a:r>
            <a:r>
              <a:rPr lang="en-US" sz="2400" baseline="30000" dirty="0" smtClean="0"/>
              <a:t>22</a:t>
            </a:r>
            <a:r>
              <a:rPr lang="en-US" sz="2400" dirty="0" smtClean="0"/>
              <a:t>, lack of transparency</a:t>
            </a:r>
            <a:r>
              <a:rPr lang="en-US" sz="2400" baseline="30000" dirty="0" smtClean="0"/>
              <a:t>28</a:t>
            </a:r>
            <a:r>
              <a:rPr lang="en-US" sz="2400" dirty="0" smtClean="0"/>
              <a:t> &amp; detraction from patient care time</a:t>
            </a:r>
            <a:r>
              <a:rPr lang="en-US" sz="2400" baseline="30000" dirty="0" smtClean="0"/>
              <a:t>28</a:t>
            </a:r>
            <a:r>
              <a:rPr lang="en-US" sz="2400" dirty="0" smtClean="0"/>
              <a:t> leads to Underreporting</a:t>
            </a:r>
          </a:p>
          <a:p>
            <a:pPr>
              <a:buSzTx/>
              <a:defRPr sz="1600"/>
            </a:pPr>
            <a:r>
              <a:rPr sz="2400" dirty="0" smtClean="0"/>
              <a:t>No </a:t>
            </a:r>
            <a:r>
              <a:rPr lang="en-US" sz="2400" dirty="0" smtClean="0"/>
              <a:t>national </a:t>
            </a:r>
            <a:r>
              <a:rPr sz="2400" dirty="0" smtClean="0"/>
              <a:t>mandatory</a:t>
            </a:r>
            <a:r>
              <a:rPr lang="en-US" sz="2400" dirty="0" smtClean="0"/>
              <a:t>, standardized </a:t>
            </a:r>
            <a:r>
              <a:rPr sz="2400" dirty="0" smtClean="0"/>
              <a:t>reporting</a:t>
            </a:r>
            <a:r>
              <a:rPr lang="en-US" sz="2400" baseline="30000" dirty="0" smtClean="0"/>
              <a:t>28</a:t>
            </a:r>
            <a:r>
              <a:rPr lang="en-US" sz="2400" dirty="0" smtClean="0"/>
              <a:t>; </a:t>
            </a:r>
            <a:r>
              <a:rPr sz="2400" dirty="0" smtClean="0"/>
              <a:t>Only </a:t>
            </a:r>
            <a:r>
              <a:rPr lang="en-US" sz="2400" dirty="0" smtClean="0"/>
              <a:t>50%</a:t>
            </a:r>
            <a:r>
              <a:rPr sz="2400" dirty="0" smtClean="0"/>
              <a:t> of U.S. States require reporting</a:t>
            </a:r>
            <a:r>
              <a:rPr lang="en-US" sz="2400" baseline="30000" dirty="0" smtClean="0"/>
              <a:t>26-27</a:t>
            </a:r>
            <a:endParaRPr sz="2400" baseline="30000" dirty="0" smtClean="0"/>
          </a:p>
          <a:p>
            <a:pPr>
              <a:defRPr sz="1600"/>
            </a:pPr>
            <a:r>
              <a:rPr lang="en-US" sz="2400" dirty="0"/>
              <a:t>Multiple organizations collect fire data (FDA, JCAHO or the </a:t>
            </a:r>
            <a:r>
              <a:rPr lang="en-US" sz="2400" dirty="0" smtClean="0"/>
              <a:t>ECRI)</a:t>
            </a:r>
            <a:r>
              <a:rPr lang="en-US" sz="2400" baseline="30000" dirty="0" smtClean="0"/>
              <a:t>29</a:t>
            </a:r>
            <a:r>
              <a:rPr lang="en-US" sz="2400" dirty="0" smtClean="0"/>
              <a:t>, so awareness, </a:t>
            </a:r>
            <a:r>
              <a:rPr sz="2400" dirty="0" smtClean="0"/>
              <a:t>accuracy</a:t>
            </a:r>
            <a:r>
              <a:rPr lang="en-US" sz="2400" dirty="0" smtClean="0"/>
              <a:t> and </a:t>
            </a:r>
            <a:r>
              <a:rPr sz="2400" dirty="0" smtClean="0"/>
              <a:t>timeliness</a:t>
            </a:r>
            <a:r>
              <a:rPr lang="en-US" sz="2400" dirty="0" smtClean="0"/>
              <a:t> suffer</a:t>
            </a:r>
            <a:r>
              <a:rPr lang="en-US" sz="2400" baseline="30000" dirty="0" smtClean="0"/>
              <a:t>28-29</a:t>
            </a:r>
            <a:endParaRPr sz="2400" baseline="30000" dirty="0"/>
          </a:p>
          <a:p>
            <a:pPr marL="0" indent="0">
              <a:buSzTx/>
              <a:buNone/>
            </a:pPr>
            <a:endParaRPr sz="2200" dirty="0"/>
          </a:p>
          <a:p>
            <a:pPr marL="0" indent="0">
              <a:buSzTx/>
              <a:buNone/>
            </a:pPr>
            <a:endParaRPr sz="2200" dirty="0"/>
          </a:p>
        </p:txBody>
      </p:sp>
      <p:sp>
        <p:nvSpPr>
          <p:cNvPr id="61" name="Shape 61"/>
          <p:cNvSpPr>
            <a:spLocks noGrp="1"/>
          </p:cNvSpPr>
          <p:nvPr>
            <p:ph type="sldNum" sz="quarter" idx="4294967295"/>
          </p:nvPr>
        </p:nvSpPr>
        <p:spPr>
          <a:xfrm>
            <a:off x="8886418" y="6576461"/>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10</a:t>
            </a:fld>
            <a:endParaRPr/>
          </a:p>
        </p:txBody>
      </p:sp>
    </p:spTree>
    <p:extLst>
      <p:ext uri="{BB962C8B-B14F-4D97-AF65-F5344CB8AC3E}">
        <p14:creationId xmlns:p14="http://schemas.microsoft.com/office/powerpoint/2010/main" val="29321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5842</TotalTime>
  <Words>4757</Words>
  <Application>Microsoft Macintosh PowerPoint</Application>
  <PresentationFormat>On-screen Show (4:3)</PresentationFormat>
  <Paragraphs>515</Paragraphs>
  <Slides>45</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Calibri</vt:lpstr>
      <vt:lpstr>Courier New</vt:lpstr>
      <vt:lpstr>Lucida Grande</vt:lpstr>
      <vt:lpstr>Mangal</vt:lpstr>
      <vt:lpstr>Proxima Nova Bold</vt:lpstr>
      <vt:lpstr>Proxima Nova Regular</vt:lpstr>
      <vt:lpstr>Arial</vt:lpstr>
      <vt:lpstr>Office Theme</vt:lpstr>
      <vt:lpstr>PowerPoint Presentation</vt:lpstr>
      <vt:lpstr>  Surgical Fires are the FDA and AORN*  #1 Surgical Safety Priority1    </vt:lpstr>
      <vt:lpstr>PowerPoint Presentation</vt:lpstr>
      <vt:lpstr>  Introducing Sparkoff – A Modern Solution to Surgical Fires  Only market ready, 510K-approved surgical device  with MEMS that detect gas, automatically cuts power and auto-powers on after fire threat.  </vt:lpstr>
      <vt:lpstr>Dramatic Rise in Surgical Volume  Increases Overall Fire Risk </vt:lpstr>
      <vt:lpstr>ESU/Electrocautery’s Far Reaching Prevalence</vt:lpstr>
      <vt:lpstr>Surgical Fire Incidents on the Rise </vt:lpstr>
      <vt:lpstr>Surgical Fire Incidents on the Rise </vt:lpstr>
      <vt:lpstr> Surgical Fire Incidence is Underreported26-27 </vt:lpstr>
      <vt:lpstr>Huge Absolute Fire Risk5 </vt:lpstr>
      <vt:lpstr> </vt:lpstr>
      <vt:lpstr>The Fire Triangle –  A Recipe for Fire in Every OR13,30 </vt:lpstr>
      <vt:lpstr>The Fire Triangle</vt:lpstr>
      <vt:lpstr>Surgical Fire Triangle</vt:lpstr>
      <vt:lpstr>PowerPoint Presentation</vt:lpstr>
      <vt:lpstr>PowerPoint Presentation</vt:lpstr>
      <vt:lpstr>PowerPoint Presentation</vt:lpstr>
      <vt:lpstr>The Painful Consequences of  Surgical Fires</vt:lpstr>
      <vt:lpstr>PowerPoint Presentation</vt:lpstr>
      <vt:lpstr>Current Preventative Measures Ineffective</vt:lpstr>
      <vt:lpstr>Current Preventative Measures Ineffective</vt:lpstr>
      <vt:lpstr>PowerPoint Presentation</vt:lpstr>
      <vt:lpstr> Costs to Device Manufacturers, OEMs43, Hospitals and ASC’s44 </vt:lpstr>
      <vt:lpstr>Costs to Device Manufacturers, OEMs43, Hospitals and ASC’s44</vt:lpstr>
      <vt:lpstr>Fire Incident Costs to  Hospitals and ASC’s</vt:lpstr>
      <vt:lpstr>PowerPoint Presentation</vt:lpstr>
      <vt:lpstr>PowerPoint Presentation</vt:lpstr>
      <vt:lpstr>With surgical fires, every second counts.31</vt:lpstr>
      <vt:lpstr>PowerPoint Presentation</vt:lpstr>
      <vt:lpstr>Sparkoff is Easily and Widely Adaptable</vt:lpstr>
      <vt:lpstr>Sparkoff is Easily and Widely Adaptable</vt:lpstr>
      <vt:lpstr>Sparkoff Creates a Safer, More Efficient OR</vt:lpstr>
      <vt:lpstr>Market Size</vt:lpstr>
      <vt:lpstr>Competition</vt:lpstr>
      <vt:lpstr>Sparkoff – A Protected,  FDA-Approved Technology</vt:lpstr>
      <vt:lpstr>Why you?  Personalize slide with investor-specific website quotes, mission, etc. (and show source on page) laid out in cool, creative fonts, spacing, etc.) </vt:lpstr>
      <vt:lpstr>PowerPoint Presentation</vt:lpstr>
      <vt:lpstr>Questions?</vt:lpstr>
      <vt:lpstr>Bibliography</vt:lpstr>
      <vt:lpstr>Bibliography</vt:lpstr>
      <vt:lpstr>Bibliography</vt:lpstr>
      <vt:lpstr>Addendum</vt:lpstr>
      <vt:lpstr>Surgical Fire Claim Data</vt:lpstr>
      <vt:lpstr>Sparkoff Enhances Value</vt:lpstr>
      <vt:lpstr>Sparkoff Enhances Value</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Deutscher</dc:creator>
  <cp:lastModifiedBy>Shelly Howe Coenen</cp:lastModifiedBy>
  <cp:revision>361</cp:revision>
  <cp:lastPrinted>2017-04-05T23:58:18Z</cp:lastPrinted>
  <dcterms:created xsi:type="dcterms:W3CDTF">2017-03-25T02:44:49Z</dcterms:created>
  <dcterms:modified xsi:type="dcterms:W3CDTF">2017-04-25T14:31:55Z</dcterms:modified>
</cp:coreProperties>
</file>